
<file path=[Content_Types].xml><?xml version="1.0" encoding="utf-8"?>
<Types xmlns="http://schemas.openxmlformats.org/package/2006/content-types">
  <Default Extension="png" ContentType="image/png"/>
  <Default Extension="bin" ContentType="application/vnd.openxmlformats-officedocument.oleObject"/>
  <Default Extension="jpeg" ContentType="image/jpeg"/>
  <Default Extension="emf" ContentType="image/x-emf"/>
  <Default Extension="rels" ContentType="application/vnd.openxmlformats-package.relationships+xml"/>
  <Default Extension="xml" ContentType="application/xml"/>
  <Default Extension="gif" ContentType="image/gif"/>
  <Default Extension="vml" ContentType="application/vnd.openxmlformats-officedocument.vmlDrawin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charts/chart1.xml" ContentType="application/vnd.openxmlformats-officedocument.drawingml.chart+xml"/>
  <Override PartName="/ppt/charts/chart2.xml" ContentType="application/vnd.openxmlformats-officedocument.drawingml.chart+xml"/>
  <Override PartName="/ppt/charts/chart3.xml" ContentType="application/vnd.openxmlformats-officedocument.drawingml.chart+xml"/>
  <Override PartName="/ppt/charts/chart4.xml" ContentType="application/vnd.openxmlformats-officedocument.drawingml.chart+xml"/>
  <Override PartName="/ppt/charts/chart5.xml" ContentType="application/vnd.openxmlformats-officedocument.drawingml.chart+xml"/>
  <Override PartName="/ppt/charts/chart6.xml" ContentType="application/vnd.openxmlformats-officedocument.drawingml.chart+xml"/>
  <Override PartName="/ppt/charts/chart7.xml" ContentType="application/vnd.openxmlformats-officedocument.drawingml.chart+xml"/>
  <Override PartName="/ppt/charts/chart8.xml" ContentType="application/vnd.openxmlformats-officedocument.drawingml.chart+xml"/>
  <Override PartName="/ppt/charts/chart9.xml" ContentType="application/vnd.openxmlformats-officedocument.drawingml.chart+xml"/>
  <Override PartName="/ppt/charts/chart10.xml" ContentType="application/vnd.openxmlformats-officedocument.drawingml.char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29"/>
  </p:notesMasterIdLst>
  <p:handoutMasterIdLst>
    <p:handoutMasterId r:id="rId30"/>
  </p:handoutMasterIdLst>
  <p:sldIdLst>
    <p:sldId id="384" r:id="rId2"/>
    <p:sldId id="410" r:id="rId3"/>
    <p:sldId id="436" r:id="rId4"/>
    <p:sldId id="416" r:id="rId5"/>
    <p:sldId id="417" r:id="rId6"/>
    <p:sldId id="418" r:id="rId7"/>
    <p:sldId id="407" r:id="rId8"/>
    <p:sldId id="408" r:id="rId9"/>
    <p:sldId id="431" r:id="rId10"/>
    <p:sldId id="434" r:id="rId11"/>
    <p:sldId id="432" r:id="rId12"/>
    <p:sldId id="437" r:id="rId13"/>
    <p:sldId id="438" r:id="rId14"/>
    <p:sldId id="433" r:id="rId15"/>
    <p:sldId id="412" r:id="rId16"/>
    <p:sldId id="421" r:id="rId17"/>
    <p:sldId id="422" r:id="rId18"/>
    <p:sldId id="424" r:id="rId19"/>
    <p:sldId id="420" r:id="rId20"/>
    <p:sldId id="423" r:id="rId21"/>
    <p:sldId id="425" r:id="rId22"/>
    <p:sldId id="426" r:id="rId23"/>
    <p:sldId id="427" r:id="rId24"/>
    <p:sldId id="428" r:id="rId25"/>
    <p:sldId id="430" r:id="rId26"/>
    <p:sldId id="429" r:id="rId27"/>
    <p:sldId id="414" r:id="rId28"/>
  </p:sldIdLst>
  <p:sldSz cx="9144000" cy="6858000" type="screen4x3"/>
  <p:notesSz cx="7102475" cy="10234613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>
        <p15:guide id="1" orient="horz" pos="3223">
          <p15:clr>
            <a:srgbClr val="A4A3A4"/>
          </p15:clr>
        </p15:guide>
        <p15:guide id="2" pos="2237">
          <p15:clr>
            <a:srgbClr val="A4A3A4"/>
          </p15:clr>
        </p15:guide>
      </p15:notes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E61E1E"/>
    <a:srgbClr val="000000"/>
    <a:srgbClr val="28B478"/>
    <a:srgbClr val="1E96AA"/>
    <a:srgbClr val="6496DC"/>
    <a:srgbClr val="965AC8"/>
    <a:srgbClr val="D23C8C"/>
    <a:srgbClr val="FA6400"/>
    <a:srgbClr val="F48333"/>
    <a:srgbClr val="F46934"/>
  </p:clrMru>
  <p:extLst>
    <p:ext uri="{E76CE94A-603C-4142-B9EB-6D1370010A27}">
      <p14:discardImageEditData xmlns:p14="http://schemas.microsoft.com/office/powerpoint/2010/main" val="1"/>
    </p:ext>
    <p:ext uri="{D31A062A-798A-4329-ABDD-BBA856620510}">
      <p14:defaultImageDpi xmlns:p14="http://schemas.microsoft.com/office/powerpoint/2010/main" val="96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93296810-A885-4BE3-A3E7-6D5BEEA58F35}" styleName="Medium Style 2 - Accent 6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6">
              <a:tint val="20000"/>
            </a:schemeClr>
          </a:solidFill>
        </a:fill>
      </a:tcStyle>
    </a:wholeTbl>
    <a:band1H>
      <a:tcStyle>
        <a:tcBdr/>
        <a:fill>
          <a:solidFill>
            <a:schemeClr val="accent6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6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6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6"/>
          </a:solidFill>
        </a:fill>
      </a:tcStyle>
    </a:firstRow>
  </a:tblStyle>
  <a:tblStyle styleId="{16D9F66E-5EB9-4882-86FB-DCBF35E3C3E4}" styleName="Medium Style 4 - Accent 6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6"/>
              </a:solidFill>
            </a:ln>
          </a:left>
          <a:right>
            <a:ln w="12700" cmpd="sng">
              <a:solidFill>
                <a:schemeClr val="accent6"/>
              </a:solidFill>
            </a:ln>
          </a:right>
          <a:top>
            <a:ln w="12700" cmpd="sng">
              <a:solidFill>
                <a:schemeClr val="accent6"/>
              </a:solidFill>
            </a:ln>
          </a:top>
          <a:bottom>
            <a:ln w="12700" cmpd="sng">
              <a:solidFill>
                <a:schemeClr val="accent6"/>
              </a:solidFill>
            </a:ln>
          </a:bottom>
          <a:insideH>
            <a:ln w="12700" cmpd="sng">
              <a:solidFill>
                <a:schemeClr val="accent6"/>
              </a:solidFill>
            </a:ln>
          </a:insideH>
          <a:insideV>
            <a:ln w="12700" cmpd="sng">
              <a:solidFill>
                <a:schemeClr val="accent6"/>
              </a:solidFill>
            </a:ln>
          </a:insideV>
        </a:tcBdr>
        <a:fill>
          <a:solidFill>
            <a:schemeClr val="accent6">
              <a:tint val="20000"/>
            </a:schemeClr>
          </a:solidFill>
        </a:fill>
      </a:tcStyle>
    </a:wholeTbl>
    <a:band1H>
      <a:tcStyle>
        <a:tcBdr/>
        <a:fill>
          <a:solidFill>
            <a:schemeClr val="accent6">
              <a:tint val="40000"/>
            </a:schemeClr>
          </a:solidFill>
        </a:fill>
      </a:tcStyle>
    </a:band1H>
    <a:band1V>
      <a:tcStyle>
        <a:tcBdr/>
        <a:fill>
          <a:solidFill>
            <a:schemeClr val="accent6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6"/>
              </a:solidFill>
            </a:ln>
          </a:top>
        </a:tcBdr>
        <a:fill>
          <a:solidFill>
            <a:schemeClr val="accent6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6">
              <a:tint val="20000"/>
            </a:schemeClr>
          </a:solidFill>
        </a:fill>
      </a:tcStyle>
    </a:firstRow>
  </a:tblStyle>
  <a:tblStyle styleId="{AF606853-7671-496A-8E4F-DF71F8EC918B}" styleName="Dark Style 1 - Accent 6">
    <a:wholeTbl>
      <a:tcTxStyle>
        <a:fontRef idx="minor">
          <a:scrgbClr r="0" g="0" b="0"/>
        </a:fontRef>
        <a:schemeClr val="lt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6"/>
          </a:solidFill>
        </a:fill>
      </a:tcStyle>
    </a:wholeTbl>
    <a:band1H>
      <a:tcStyle>
        <a:tcBdr/>
        <a:fill>
          <a:solidFill>
            <a:schemeClr val="accent6">
              <a:shade val="60000"/>
            </a:schemeClr>
          </a:solidFill>
        </a:fill>
      </a:tcStyle>
    </a:band1H>
    <a:band1V>
      <a:tcStyle>
        <a:tcBdr/>
        <a:fill>
          <a:solidFill>
            <a:schemeClr val="accent6">
              <a:shade val="60000"/>
            </a:schemeClr>
          </a:solidFill>
        </a:fill>
      </a:tcStyle>
    </a:band1V>
    <a:lastCol>
      <a:tcTxStyle b="on"/>
      <a:tcStyle>
        <a:tcBdr>
          <a:left>
            <a:ln w="25400" cmpd="sng">
              <a:solidFill>
                <a:schemeClr val="lt1"/>
              </a:solidFill>
            </a:ln>
          </a:left>
        </a:tcBdr>
        <a:fill>
          <a:solidFill>
            <a:schemeClr val="accent6">
              <a:shade val="60000"/>
            </a:schemeClr>
          </a:solidFill>
        </a:fill>
      </a:tcStyle>
    </a:lastCol>
    <a:firstCol>
      <a:tcTxStyle b="on"/>
      <a:tcStyle>
        <a:tcBdr>
          <a:right>
            <a:ln w="25400" cmpd="sng">
              <a:solidFill>
                <a:schemeClr val="lt1"/>
              </a:solidFill>
            </a:ln>
          </a:right>
        </a:tcBdr>
        <a:fill>
          <a:solidFill>
            <a:schemeClr val="accent6">
              <a:shade val="60000"/>
            </a:schemeClr>
          </a:solidFill>
        </a:fill>
      </a:tcStyle>
    </a:firstCol>
    <a:lastRow>
      <a:tcTxStyle b="on"/>
      <a:tcStyle>
        <a:tcBdr>
          <a:top>
            <a:ln w="25400" cmpd="sng">
              <a:solidFill>
                <a:schemeClr val="lt1"/>
              </a:solidFill>
            </a:ln>
          </a:top>
        </a:tcBdr>
        <a:fill>
          <a:solidFill>
            <a:schemeClr val="accent6">
              <a:shade val="40000"/>
            </a:schemeClr>
          </a:solidFill>
        </a:fill>
      </a:tcStyle>
    </a:lastRow>
    <a:seCell>
      <a:tcStyle>
        <a:tcBdr>
          <a:left>
            <a:ln>
              <a:noFill/>
            </a:ln>
          </a:left>
        </a:tcBdr>
      </a:tcStyle>
    </a:seCell>
    <a:swCell>
      <a:tcStyle>
        <a:tcBdr>
          <a:right>
            <a:ln>
              <a:noFill/>
            </a:ln>
          </a:right>
        </a:tcBdr>
      </a:tcStyle>
    </a:swCell>
    <a:firstRow>
      <a:tcTxStyle b="on"/>
      <a:tcStyle>
        <a:tcBdr>
          <a:bottom>
            <a:ln w="254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  <a:neCell>
      <a:tcStyle>
        <a:tcBdr>
          <a:left>
            <a:ln>
              <a:noFill/>
            </a:ln>
          </a:left>
        </a:tcBdr>
      </a:tcStyle>
    </a:neCell>
    <a:nwCell>
      <a:tcStyle>
        <a:tcBdr>
          <a:right>
            <a:ln>
              <a:noFill/>
            </a:ln>
          </a:right>
        </a:tcBdr>
      </a:tcStyle>
    </a:nwCell>
  </a:tblStyle>
  <a:tblStyle styleId="{E8B1032C-EA38-4F05-BA0D-38AFFFC7BED3}" styleName="Light Style 3 - Accent 6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6"/>
              </a:solidFill>
            </a:ln>
          </a:left>
          <a:right>
            <a:ln w="12700" cmpd="sng">
              <a:solidFill>
                <a:schemeClr val="accent6"/>
              </a:solidFill>
            </a:ln>
          </a:right>
          <a:top>
            <a:ln w="12700" cmpd="sng">
              <a:solidFill>
                <a:schemeClr val="accent6"/>
              </a:solidFill>
            </a:ln>
          </a:top>
          <a:bottom>
            <a:ln w="12700" cmpd="sng">
              <a:solidFill>
                <a:schemeClr val="accent6"/>
              </a:solidFill>
            </a:ln>
          </a:bottom>
          <a:insideH>
            <a:ln w="12700" cmpd="sng">
              <a:solidFill>
                <a:schemeClr val="accent6"/>
              </a:solidFill>
            </a:ln>
          </a:insideH>
          <a:insideV>
            <a:ln w="12700" cmpd="sng">
              <a:solidFill>
                <a:schemeClr val="accent6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6">
              <a:alpha val="20000"/>
            </a:schemeClr>
          </a:solidFill>
        </a:fill>
      </a:tcStyle>
    </a:band1H>
    <a:band1V>
      <a:tcStyle>
        <a:tcBdr/>
        <a:fill>
          <a:solidFill>
            <a:schemeClr val="accent6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6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6"/>
              </a:solidFill>
            </a:ln>
          </a:bottom>
        </a:tcBdr>
        <a:fill>
          <a:noFill/>
        </a:fill>
      </a:tcStyle>
    </a:firstRow>
  </a:tblStyle>
  <a:tblStyle styleId="{638B1855-1B75-4FBE-930C-398BA8C253C6}" styleName="Themed Style 2 - Accent 6">
    <a:tblBg>
      <a:fillRef idx="3">
        <a:schemeClr val="accent6"/>
      </a:fillRef>
      <a:effectRef idx="3">
        <a:schemeClr val="accent6"/>
      </a:effectRef>
    </a:tblBg>
    <a:wholeTbl>
      <a:tcTxStyle>
        <a:fontRef idx="minor">
          <a:scrgbClr r="0" g="0" b="0"/>
        </a:fontRef>
        <a:schemeClr val="lt1"/>
      </a:tcTxStyle>
      <a:tcStyle>
        <a:tcBdr>
          <a:left>
            <a:lnRef idx="1">
              <a:schemeClr val="accent6">
                <a:tint val="50000"/>
              </a:schemeClr>
            </a:lnRef>
          </a:left>
          <a:right>
            <a:lnRef idx="1">
              <a:schemeClr val="accent6">
                <a:tint val="50000"/>
              </a:schemeClr>
            </a:lnRef>
          </a:right>
          <a:top>
            <a:lnRef idx="1">
              <a:schemeClr val="accent6">
                <a:tint val="50000"/>
              </a:schemeClr>
            </a:lnRef>
          </a:top>
          <a:bottom>
            <a:lnRef idx="1">
              <a:schemeClr val="accent6">
                <a:tint val="50000"/>
              </a:schemeClr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lt1">
              <a:alpha val="20000"/>
            </a:schemeClr>
          </a:solidFill>
        </a:fill>
      </a:tcStyle>
    </a:band1H>
    <a:band1V>
      <a:tcStyle>
        <a:tcBdr/>
        <a:fill>
          <a:solidFill>
            <a:schemeClr val="lt1">
              <a:alpha val="20000"/>
            </a:schemeClr>
          </a:solidFill>
        </a:fill>
      </a:tcStyle>
    </a:band1V>
    <a:lastCol>
      <a:tcTxStyle b="on"/>
      <a:tcStyle>
        <a:tcBdr>
          <a:left>
            <a:lnRef idx="2">
              <a:schemeClr val="lt1"/>
            </a:lnRef>
          </a:left>
        </a:tcBdr>
      </a:tcStyle>
    </a:lastCol>
    <a:firstCol>
      <a:tcTxStyle b="on"/>
      <a:tcStyle>
        <a:tcBdr>
          <a:right>
            <a:lnRef idx="2">
              <a:schemeClr val="lt1"/>
            </a:lnRef>
          </a:right>
        </a:tcBdr>
      </a:tcStyle>
    </a:firstCol>
    <a:lastRow>
      <a:tcTxStyle b="on"/>
      <a:tcStyle>
        <a:tcBdr>
          <a:top>
            <a:lnRef idx="2">
              <a:schemeClr val="lt1"/>
            </a:lnRef>
          </a:top>
        </a:tcBdr>
        <a:fill>
          <a:noFill/>
        </a:fill>
      </a:tcStyle>
    </a:lastRow>
    <a:seCell>
      <a:tcStyle>
        <a:tcBdr>
          <a:left>
            <a:ln>
              <a:noFill/>
            </a:ln>
          </a:left>
          <a:top>
            <a:ln>
              <a:noFill/>
            </a:ln>
          </a:top>
        </a:tcBdr>
      </a:tcStyle>
    </a:seCell>
    <a:swCell>
      <a:tcStyle>
        <a:tcBdr>
          <a:right>
            <a:ln>
              <a:noFill/>
            </a:ln>
          </a:right>
          <a:top>
            <a:ln>
              <a:noFill/>
            </a:ln>
          </a:top>
        </a:tcBdr>
      </a:tcStyle>
    </a:swCell>
    <a:firstRow>
      <a:tcTxStyle b="on"/>
      <a:tcStyle>
        <a:tcBdr>
          <a:bottom>
            <a:lnRef idx="3">
              <a:schemeClr val="lt1"/>
            </a:lnRef>
          </a:bottom>
        </a:tcBdr>
        <a:fill>
          <a:noFill/>
        </a:fill>
      </a:tcStyle>
    </a:firstRow>
    <a:neCell>
      <a:tcStyle>
        <a:tcBdr>
          <a:bottom>
            <a:ln>
              <a:noFill/>
            </a:ln>
          </a:bottom>
        </a:tcBdr>
      </a:tcStyle>
    </a:neCell>
  </a:tblStyle>
  <a:tblStyle styleId="{912C8C85-51F0-491E-9774-3900AFEF0FD7}" styleName="Light Style 2 - Accent 6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accent6"/>
            </a:lnRef>
          </a:left>
          <a:right>
            <a:lnRef idx="1">
              <a:schemeClr val="accent6"/>
            </a:lnRef>
          </a:right>
          <a:top>
            <a:lnRef idx="1">
              <a:schemeClr val="accent6"/>
            </a:lnRef>
          </a:top>
          <a:bottom>
            <a:lnRef idx="1">
              <a:schemeClr val="accent6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accent6"/>
            </a:lnRef>
          </a:top>
          <a:bottom>
            <a:lnRef idx="1">
              <a:schemeClr val="accent6"/>
            </a:lnRef>
          </a:bottom>
        </a:tcBdr>
      </a:tcStyle>
    </a:band1H>
    <a:band1V>
      <a:tcStyle>
        <a:tcBdr>
          <a:left>
            <a:lnRef idx="1">
              <a:schemeClr val="accent6"/>
            </a:lnRef>
          </a:left>
          <a:right>
            <a:lnRef idx="1">
              <a:schemeClr val="accent6"/>
            </a:lnRef>
          </a:right>
        </a:tcBdr>
      </a:tcStyle>
    </a:band1V>
    <a:band2V>
      <a:tcStyle>
        <a:tcBdr>
          <a:left>
            <a:lnRef idx="1">
              <a:schemeClr val="accent6"/>
            </a:lnRef>
          </a:left>
          <a:right>
            <a:lnRef idx="1">
              <a:schemeClr val="accent6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6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accent6"/>
        </a:fillRef>
      </a:tcStyle>
    </a:firstRow>
  </a:tblStyle>
  <a:tblStyle styleId="{073A0DAA-6AF3-43AB-8588-CEC1D06C72B9}" styleName="Medium Style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dk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</a:tblStyle>
  <a:tblStyle styleId="{5940675A-B579-460E-94D1-54222C63F5DA}" styleName="No Style, Table Grid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7758" autoAdjust="0"/>
    <p:restoredTop sz="94684" autoAdjust="0"/>
  </p:normalViewPr>
  <p:slideViewPr>
    <p:cSldViewPr snapToGrid="0" snapToObjects="1">
      <p:cViewPr varScale="1">
        <p:scale>
          <a:sx n="91" d="100"/>
          <a:sy n="91" d="100"/>
        </p:scale>
        <p:origin x="1574" y="5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84" d="100"/>
        <a:sy n="84" d="100"/>
      </p:scale>
      <p:origin x="0" y="4002"/>
    </p:cViewPr>
  </p:sorterViewPr>
  <p:notesViewPr>
    <p:cSldViewPr snapToGrid="0" snapToObjects="1">
      <p:cViewPr varScale="1">
        <p:scale>
          <a:sx n="51" d="100"/>
          <a:sy n="51" d="100"/>
        </p:scale>
        <p:origin x="-2688" y="-96"/>
      </p:cViewPr>
      <p:guideLst>
        <p:guide orient="horz" pos="3223"/>
        <p:guide pos="2237"/>
      </p:guideLst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notesMaster" Target="notesMasters/notesMaster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handoutMaster" Target="handoutMasters/handoutMaster1.xml"/></Relationships>
</file>

<file path=ppt/charts/_rels/chart1.xml.rels><?xml version="1.0" encoding="UTF-8" standalone="yes"?>
<Relationships xmlns="http://schemas.openxmlformats.org/package/2006/relationships"><Relationship Id="rId1" Type="http://schemas.openxmlformats.org/officeDocument/2006/relationships/oleObject" Target="file:///E:\work-desktop\Research\Research_projects\2011-2014%20Face%20typing\Experiment1-pointing\results\Final_Pointing_res.xls" TargetMode="External"/></Relationships>
</file>

<file path=ppt/charts/_rels/chart2.xml.rels><?xml version="1.0" encoding="UTF-8" standalone="yes"?>
<Relationships xmlns="http://schemas.openxmlformats.org/package/2006/relationships"><Relationship Id="rId1" Type="http://schemas.openxmlformats.org/officeDocument/2006/relationships/oleObject" Target="file:///E:\work-desktop\Research\Research_projects\2011-2014%20Face%20typing\Experiment1-pointing\results\Final_Pointing_res.xls" TargetMode="External"/></Relationships>
</file>

<file path=ppt/charts/_rels/chart3.xml.rels><?xml version="1.0" encoding="UTF-8" standalone="yes"?>
<Relationships xmlns="http://schemas.openxmlformats.org/package/2006/relationships"><Relationship Id="rId1" Type="http://schemas.openxmlformats.org/officeDocument/2006/relationships/oleObject" Target="file:///E:\work-desktop\Research\Research_projects\2011-2014%20Face%20typing\Experiment1-pointing\results\Final_Pointing_res.xls" TargetMode="External"/></Relationships>
</file>

<file path=ppt/charts/_rels/chart4.xml.rels><?xml version="1.0" encoding="UTF-8" standalone="yes"?>
<Relationships xmlns="http://schemas.openxmlformats.org/package/2006/relationships"><Relationship Id="rId1" Type="http://schemas.openxmlformats.org/officeDocument/2006/relationships/oleObject" Target="file:///E:\work-desktop\Research\Research_projects\2011-2014%20Face%20typing\Experiment2-selection\Final_Selection_res.xls" TargetMode="External"/></Relationships>
</file>

<file path=ppt/charts/_rels/chart5.xml.rels><?xml version="1.0" encoding="UTF-8" standalone="yes"?>
<Relationships xmlns="http://schemas.openxmlformats.org/package/2006/relationships"><Relationship Id="rId1" Type="http://schemas.openxmlformats.org/officeDocument/2006/relationships/oleObject" Target="file:///E:\work-desktop\Research\Research_projects\2011-2014%20Face%20typing\Experiment2-selection\Final_Selection_res.xls" TargetMode="External"/></Relationships>
</file>

<file path=ppt/charts/_rels/chart6.xml.rels><?xml version="1.0" encoding="UTF-8" standalone="yes"?>
<Relationships xmlns="http://schemas.openxmlformats.org/package/2006/relationships"><Relationship Id="rId1" Type="http://schemas.openxmlformats.org/officeDocument/2006/relationships/oleObject" Target="file:///E:\work-desktop\Research\Research_projects\2011-2014%20Face%20typing\Experiment2-selection\Final_Selection_res.xls" TargetMode="External"/></Relationships>
</file>

<file path=ppt/charts/_rels/chart7.xml.rels><?xml version="1.0" encoding="UTF-8" standalone="yes"?>
<Relationships xmlns="http://schemas.openxmlformats.org/package/2006/relationships"><Relationship Id="rId1" Type="http://schemas.openxmlformats.org/officeDocument/2006/relationships/oleObject" Target="file:///E:\work-desktop\Research\Research_projects\2011-2014%20Face%20typing\Experiment3-computer-vision-vs-eyetracking\results\results.xlsx" TargetMode="External"/></Relationships>
</file>

<file path=ppt/charts/_rels/chart8.xml.rels><?xml version="1.0" encoding="UTF-8" standalone="yes"?>
<Relationships xmlns="http://schemas.openxmlformats.org/package/2006/relationships"><Relationship Id="rId1" Type="http://schemas.openxmlformats.org/officeDocument/2006/relationships/oleObject" Target="file:///E:\work-desktop\Research\Research_projects\2011-2014%20Face%20typing\Experiment3-computer-vision-vs-eyetracking\results\results.xlsx" TargetMode="External"/></Relationships>
</file>

<file path=ppt/charts/_rels/chart9.xml.rels><?xml version="1.0" encoding="UTF-8" standalone="yes"?>
<Relationships xmlns="http://schemas.openxmlformats.org/package/2006/relationships"><Relationship Id="rId1" Type="http://schemas.openxmlformats.org/officeDocument/2006/relationships/oleObject" Target="file:///E:\work-desktop\Research\Research_projects\2011-2014%20Face%20typing\Experiment3-computer-vision-vs-eyetracking\results\results.xlsx" TargetMode="External"/></Relationships>
</file>

<file path=ppt/charts/_rels/chart10.xml.rels><?xml version="1.0" encoding="UTF-8" standalone="yes"?>
<Relationships xmlns="http://schemas.openxmlformats.org/package/2006/relationships"><Relationship Id="rId1" Type="http://schemas.openxmlformats.org/officeDocument/2006/relationships/oleObject" Target="file:///E:\work-desktop\Research\Research_projects\2011-2014%20Face%20typing\Experiment3-computer-vision-vs-eyetracking\results\results.xlsx" TargetMode="External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tx>
        <c:rich>
          <a:bodyPr/>
          <a:lstStyle/>
          <a:p>
            <a:pPr>
              <a:defRPr sz="1000" b="1" i="0" u="none" strike="noStrike" baseline="0">
                <a:solidFill>
                  <a:srgbClr val="000000"/>
                </a:solidFill>
                <a:latin typeface="Arial"/>
                <a:ea typeface="Arial"/>
                <a:cs typeface="Arial"/>
              </a:defRPr>
            </a:pPr>
            <a:r>
              <a:rPr lang="en-US" sz="1000"/>
              <a:t>Speed vs. Size </a:t>
            </a:r>
            <a:endParaRPr lang="en-US" sz="1000" b="0" i="0"/>
          </a:p>
        </c:rich>
      </c:tx>
      <c:layout>
        <c:manualLayout>
          <c:xMode val="edge"/>
          <c:yMode val="edge"/>
          <c:x val="0.14565681666217578"/>
          <c:y val="5.310774730744864E-2"/>
        </c:manualLayout>
      </c:layout>
      <c:overlay val="0"/>
      <c:spPr>
        <a:noFill/>
        <a:ln w="25400">
          <a:noFill/>
        </a:ln>
      </c:spPr>
    </c:title>
    <c:autoTitleDeleted val="0"/>
    <c:plotArea>
      <c:layout>
        <c:manualLayout>
          <c:layoutTarget val="inner"/>
          <c:xMode val="edge"/>
          <c:yMode val="edge"/>
          <c:x val="9.10532976727077E-2"/>
          <c:y val="0.15740788184763785"/>
          <c:w val="0.8851949800811717"/>
          <c:h val="0.6666689349016558"/>
        </c:manualLayout>
      </c:layout>
      <c:barChart>
        <c:barDir val="col"/>
        <c:grouping val="clustered"/>
        <c:varyColors val="0"/>
        <c:ser>
          <c:idx val="0"/>
          <c:order val="0"/>
          <c:tx>
            <c:strRef>
              <c:f>Summary_Grubb_001!$A$135</c:f>
              <c:strCache>
                <c:ptCount val="1"/>
                <c:pt idx="0">
                  <c:v>Gaze pointing</c:v>
                </c:pt>
              </c:strCache>
            </c:strRef>
          </c:tx>
          <c:spPr>
            <a:solidFill>
              <a:schemeClr val="bg1">
                <a:lumMod val="75000"/>
              </a:schemeClr>
            </a:solidFill>
            <a:ln w="12700">
              <a:solidFill>
                <a:srgbClr val="000000"/>
              </a:solidFill>
              <a:prstDash val="solid"/>
            </a:ln>
          </c:spPr>
          <c:invertIfNegative val="0"/>
          <c:errBars>
            <c:errBarType val="both"/>
            <c:errValType val="cust"/>
            <c:noEndCap val="0"/>
            <c:plus>
              <c:numRef>
                <c:f>('\Documents and Settings\Yulia Gizatdinova\My Documents\Research\Results\vision-based scrolling keyboard\Experiment 1 (pointing)\[Pointing_Grabstestcorrected.xls]Summary_Grubb_001'!$B$21,'\Documents and Settings\Yulia Gizatdinova\My Documents\Research\Results\vision-based scrolling keyboard\Experiment 1 (pointing)\[Pointing_Grabstestcorrected.xls]Summary_Grubb_001'!$B$42,'\Documents and Settings\Yulia Gizatdinova\My Documents\Research\Results\vision-based scrolling keyboard\Experiment 1 (pointing)\[Pointing_Grabstestcorrected.xls]Summary_Grubb_001'!$B$63)</c:f>
                <c:numCache>
                  <c:formatCode>General</c:formatCode>
                  <c:ptCount val="3"/>
                  <c:pt idx="0">
                    <c:v>3.7238085893687405</c:v>
                  </c:pt>
                  <c:pt idx="1">
                    <c:v>3.5755909893438518</c:v>
                  </c:pt>
                  <c:pt idx="2">
                    <c:v>2.9946964402474574</c:v>
                  </c:pt>
                </c:numCache>
              </c:numRef>
            </c:plus>
            <c:minus>
              <c:numRef>
                <c:f>(Summary_Grubb_001!$B$21,Summary_Grubb_001!$B$42,Summary_Grubb_001!$B$63)</c:f>
                <c:numCache>
                  <c:formatCode>General</c:formatCode>
                  <c:ptCount val="3"/>
                  <c:pt idx="0">
                    <c:v>3.7238085893687405</c:v>
                  </c:pt>
                  <c:pt idx="1">
                    <c:v>3.5755909893438518</c:v>
                  </c:pt>
                  <c:pt idx="2">
                    <c:v>2.9946964402474574</c:v>
                  </c:pt>
                </c:numCache>
              </c:numRef>
            </c:minus>
            <c:spPr>
              <a:solidFill>
                <a:schemeClr val="tx1">
                  <a:lumMod val="50000"/>
                  <a:lumOff val="50000"/>
                </a:schemeClr>
              </a:solidFill>
              <a:ln w="12700">
                <a:solidFill>
                  <a:srgbClr val="000000"/>
                </a:solidFill>
                <a:prstDash val="solid"/>
              </a:ln>
            </c:spPr>
          </c:errBars>
          <c:cat>
            <c:strRef>
              <c:f>Summary_Grubb_001!$B$134:$B$136</c:f>
              <c:strCache>
                <c:ptCount val="3"/>
                <c:pt idx="0">
                  <c:v>Small, 75x75</c:v>
                </c:pt>
                <c:pt idx="1">
                  <c:v>Medium, 95x95</c:v>
                </c:pt>
                <c:pt idx="2">
                  <c:v>Big, 115x115</c:v>
                </c:pt>
              </c:strCache>
            </c:strRef>
          </c:cat>
          <c:val>
            <c:numRef>
              <c:f>'\Documents and Settings\Yulia Gizatdinova\My Documents\Research\Results\vision-based scrolling keyboard\Experiment 1 (pointing)\[Pointing_Grabstestcorrected.xls]Summary_Grubb_001'!$C$134:$C$136</c:f>
              <c:numCache>
                <c:formatCode>General</c:formatCode>
                <c:ptCount val="3"/>
                <c:pt idx="0">
                  <c:v>10.132923076923078</c:v>
                </c:pt>
                <c:pt idx="1">
                  <c:v>11.025</c:v>
                </c:pt>
                <c:pt idx="2">
                  <c:v>11.777999999999997</c:v>
                </c:pt>
              </c:numCache>
            </c:numRef>
          </c:val>
        </c:ser>
        <c:ser>
          <c:idx val="1"/>
          <c:order val="1"/>
          <c:tx>
            <c:strRef>
              <c:f>Summary_Grubb_001!$A$139</c:f>
              <c:strCache>
                <c:ptCount val="1"/>
                <c:pt idx="0">
                  <c:v>Head pointing</c:v>
                </c:pt>
              </c:strCache>
            </c:strRef>
          </c:tx>
          <c:spPr>
            <a:solidFill>
              <a:schemeClr val="tx1">
                <a:lumMod val="65000"/>
                <a:lumOff val="35000"/>
              </a:schemeClr>
            </a:solidFill>
            <a:ln w="12700">
              <a:solidFill>
                <a:srgbClr val="000000"/>
              </a:solidFill>
              <a:prstDash val="solid"/>
            </a:ln>
          </c:spPr>
          <c:invertIfNegative val="0"/>
          <c:errBars>
            <c:errBarType val="both"/>
            <c:errValType val="cust"/>
            <c:noEndCap val="0"/>
            <c:plus>
              <c:numRef>
                <c:f>('\Documents and Settings\Yulia Gizatdinova\My Documents\Research\Results\vision-based scrolling keyboard\Experiment 1 (pointing)\[Pointing_Grabstestcorrected.xls]Summary_Grubb_001'!$B$85,'\Documents and Settings\Yulia Gizatdinova\My Documents\Research\Results\vision-based scrolling keyboard\Experiment 1 (pointing)\[Pointing_Grabstestcorrected.xls]Summary_Grubb_001'!$B$106,'\Documents and Settings\Yulia Gizatdinova\My Documents\Research\Results\vision-based scrolling keyboard\Experiment 1 (pointing)\[Pointing_Grabstestcorrected.xls]Summary_Grubb_001'!$B$127)</c:f>
                <c:numCache>
                  <c:formatCode>General</c:formatCode>
                  <c:ptCount val="3"/>
                  <c:pt idx="0">
                    <c:v>0.72455577195041998</c:v>
                  </c:pt>
                  <c:pt idx="1">
                    <c:v>0.83373688104412713</c:v>
                  </c:pt>
                  <c:pt idx="2">
                    <c:v>0.72025387058678425</c:v>
                  </c:pt>
                </c:numCache>
              </c:numRef>
            </c:plus>
            <c:minus>
              <c:numRef>
                <c:f>(Summary_Grubb_001!$B$85,Summary_Grubb_001!$B$106,Summary_Grubb_001!$B$127)</c:f>
                <c:numCache>
                  <c:formatCode>General</c:formatCode>
                  <c:ptCount val="3"/>
                  <c:pt idx="0">
                    <c:v>0.72455577195041998</c:v>
                  </c:pt>
                  <c:pt idx="1">
                    <c:v>0.83373688104412713</c:v>
                  </c:pt>
                  <c:pt idx="2">
                    <c:v>0.72025387058678425</c:v>
                  </c:pt>
                </c:numCache>
              </c:numRef>
            </c:minus>
            <c:spPr>
              <a:solidFill>
                <a:schemeClr val="tx1"/>
              </a:solidFill>
              <a:ln w="12700">
                <a:solidFill>
                  <a:srgbClr val="000000"/>
                </a:solidFill>
                <a:prstDash val="solid"/>
              </a:ln>
            </c:spPr>
          </c:errBars>
          <c:cat>
            <c:strRef>
              <c:f>Summary_Grubb_001!$B$134:$B$136</c:f>
              <c:strCache>
                <c:ptCount val="3"/>
                <c:pt idx="0">
                  <c:v>Small, 75x75</c:v>
                </c:pt>
                <c:pt idx="1">
                  <c:v>Medium, 95x95</c:v>
                </c:pt>
                <c:pt idx="2">
                  <c:v>Big, 115x115</c:v>
                </c:pt>
              </c:strCache>
            </c:strRef>
          </c:cat>
          <c:val>
            <c:numRef>
              <c:f>'\Documents and Settings\Yulia Gizatdinova\My Documents\Research\Results\vision-based scrolling keyboard\Experiment 1 (pointing)\[Pointing_Grabstestcorrected.xls]Summary_Grubb_001'!$C$138:$C$140</c:f>
              <c:numCache>
                <c:formatCode>General</c:formatCode>
                <c:ptCount val="3"/>
                <c:pt idx="0">
                  <c:v>4.4837333333333333</c:v>
                </c:pt>
                <c:pt idx="1">
                  <c:v>4.4325714285714284</c:v>
                </c:pt>
                <c:pt idx="2">
                  <c:v>4.3570666666666664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50"/>
        <c:axId val="263610144"/>
        <c:axId val="263613280"/>
      </c:barChart>
      <c:catAx>
        <c:axId val="263610144"/>
        <c:scaling>
          <c:orientation val="minMax"/>
        </c:scaling>
        <c:delete val="0"/>
        <c:axPos val="b"/>
        <c:title>
          <c:tx>
            <c:rich>
              <a:bodyPr/>
              <a:lstStyle/>
              <a:p>
                <a:pPr marL="0" marR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 sz="1075" b="1" i="0" u="none" strike="noStrike" kern="1200" baseline="0">
                    <a:solidFill>
                      <a:srgbClr val="000000"/>
                    </a:solidFill>
                    <a:latin typeface="Arial"/>
                    <a:ea typeface="Arial"/>
                    <a:cs typeface="Arial"/>
                  </a:defRPr>
                </a:pPr>
                <a:r>
                  <a:rPr lang="en-US" sz="1000" b="0" dirty="0"/>
                  <a:t>Keyboard </a:t>
                </a:r>
                <a:r>
                  <a:rPr lang="en-US" sz="1000" b="0" dirty="0" smtClean="0"/>
                  <a:t>size</a:t>
                </a:r>
                <a:endParaRPr lang="en-US" sz="1000" b="0" dirty="0"/>
              </a:p>
            </c:rich>
          </c:tx>
          <c:layout>
            <c:manualLayout>
              <c:xMode val="edge"/>
              <c:yMode val="edge"/>
              <c:x val="0.41851029187513894"/>
              <c:y val="0.91399539077522152"/>
            </c:manualLayout>
          </c:layout>
          <c:overlay val="0"/>
          <c:spPr>
            <a:noFill/>
            <a:ln w="25400">
              <a:noFill/>
            </a:ln>
          </c:spPr>
        </c:title>
        <c:numFmt formatCode="General" sourceLinked="1"/>
        <c:majorTickMark val="out"/>
        <c:minorTickMark val="none"/>
        <c:tickLblPos val="nextTo"/>
        <c:spPr>
          <a:ln w="3175">
            <a:solidFill>
              <a:srgbClr val="000000"/>
            </a:solidFill>
            <a:prstDash val="solid"/>
          </a:ln>
        </c:spPr>
        <c:txPr>
          <a:bodyPr rot="0" vert="horz"/>
          <a:lstStyle/>
          <a:p>
            <a:pPr>
              <a:defRPr sz="1000" b="0" i="0" u="none" strike="noStrike" baseline="0">
                <a:solidFill>
                  <a:srgbClr val="000000"/>
                </a:solidFill>
                <a:latin typeface="Arial"/>
                <a:ea typeface="Arial"/>
                <a:cs typeface="Arial"/>
              </a:defRPr>
            </a:pPr>
            <a:endParaRPr lang="en-US"/>
          </a:p>
        </c:txPr>
        <c:crossAx val="263613280"/>
        <c:crosses val="autoZero"/>
        <c:auto val="1"/>
        <c:lblAlgn val="ctr"/>
        <c:lblOffset val="100"/>
        <c:tickLblSkip val="1"/>
        <c:tickMarkSkip val="1"/>
        <c:noMultiLvlLbl val="0"/>
      </c:catAx>
      <c:valAx>
        <c:axId val="263613280"/>
        <c:scaling>
          <c:orientation val="minMax"/>
        </c:scaling>
        <c:delete val="0"/>
        <c:axPos val="l"/>
        <c:majorGridlines>
          <c:spPr>
            <a:ln w="3175">
              <a:solidFill>
                <a:schemeClr val="bg1">
                  <a:lumMod val="50000"/>
                </a:schemeClr>
              </a:solidFill>
              <a:prstDash val="solid"/>
            </a:ln>
          </c:spPr>
        </c:majorGridlines>
        <c:title>
          <c:tx>
            <c:rich>
              <a:bodyPr rot="0" vert="horz"/>
              <a:lstStyle/>
              <a:p>
                <a:pPr algn="ctr">
                  <a:defRPr sz="1075" b="1" i="0" u="none" strike="noStrike" baseline="0">
                    <a:solidFill>
                      <a:srgbClr val="000000"/>
                    </a:solidFill>
                    <a:latin typeface="Arial"/>
                    <a:ea typeface="Arial"/>
                    <a:cs typeface="Arial"/>
                  </a:defRPr>
                </a:pPr>
                <a:r>
                  <a:rPr lang="en-US" sz="1000" b="0"/>
                  <a:t>WPM</a:t>
                </a:r>
              </a:p>
            </c:rich>
          </c:tx>
          <c:layout>
            <c:manualLayout>
              <c:xMode val="edge"/>
              <c:yMode val="edge"/>
              <c:x val="1.1876484560570071E-2"/>
              <c:y val="4.938286059967411E-2"/>
            </c:manualLayout>
          </c:layout>
          <c:overlay val="0"/>
          <c:spPr>
            <a:noFill/>
            <a:ln w="25400">
              <a:noFill/>
            </a:ln>
          </c:spPr>
        </c:title>
        <c:numFmt formatCode="General" sourceLinked="1"/>
        <c:majorTickMark val="out"/>
        <c:minorTickMark val="none"/>
        <c:tickLblPos val="nextTo"/>
        <c:spPr>
          <a:ln w="3175">
            <a:solidFill>
              <a:schemeClr val="bg1">
                <a:lumMod val="50000"/>
              </a:schemeClr>
            </a:solidFill>
            <a:prstDash val="solid"/>
          </a:ln>
        </c:spPr>
        <c:txPr>
          <a:bodyPr rot="0" vert="horz"/>
          <a:lstStyle/>
          <a:p>
            <a:pPr>
              <a:defRPr sz="1000" b="0" i="0" u="none" strike="noStrike" baseline="0">
                <a:solidFill>
                  <a:srgbClr val="000000"/>
                </a:solidFill>
                <a:latin typeface="Arial"/>
                <a:ea typeface="Arial"/>
                <a:cs typeface="Arial"/>
              </a:defRPr>
            </a:pPr>
            <a:endParaRPr lang="en-US"/>
          </a:p>
        </c:txPr>
        <c:crossAx val="263610144"/>
        <c:crosses val="autoZero"/>
        <c:crossBetween val="between"/>
        <c:majorUnit val="2"/>
      </c:valAx>
      <c:spPr>
        <a:noFill/>
        <a:ln w="25400">
          <a:noFill/>
        </a:ln>
      </c:spPr>
    </c:plotArea>
    <c:legend>
      <c:legendPos val="r"/>
      <c:layout>
        <c:manualLayout>
          <c:xMode val="edge"/>
          <c:yMode val="edge"/>
          <c:x val="0.47338477889883535"/>
          <c:y val="7.662835249042145E-2"/>
          <c:w val="0.50000024949352817"/>
          <c:h val="6.9923748755543497E-2"/>
        </c:manualLayout>
      </c:layout>
      <c:overlay val="0"/>
      <c:spPr>
        <a:solidFill>
          <a:srgbClr val="FFFFFF"/>
        </a:solidFill>
        <a:ln w="3175">
          <a:noFill/>
          <a:prstDash val="solid"/>
        </a:ln>
      </c:spPr>
      <c:txPr>
        <a:bodyPr/>
        <a:lstStyle/>
        <a:p>
          <a:pPr>
            <a:defRPr sz="1000" b="0" i="0" u="none" strike="noStrike" baseline="0">
              <a:solidFill>
                <a:srgbClr val="000000"/>
              </a:solidFill>
              <a:latin typeface="Arial"/>
              <a:ea typeface="Arial"/>
              <a:cs typeface="Arial"/>
            </a:defRPr>
          </a:pPr>
          <a:endParaRPr lang="en-US"/>
        </a:p>
      </c:txPr>
    </c:legend>
    <c:plotVisOnly val="1"/>
    <c:dispBlanksAs val="gap"/>
    <c:showDLblsOverMax val="0"/>
  </c:chart>
  <c:spPr>
    <a:solidFill>
      <a:srgbClr val="FFFFFF"/>
    </a:solidFill>
    <a:ln w="3175">
      <a:noFill/>
      <a:prstDash val="solid"/>
    </a:ln>
  </c:spPr>
  <c:txPr>
    <a:bodyPr/>
    <a:lstStyle/>
    <a:p>
      <a:pPr>
        <a:defRPr sz="850" b="0" i="0" u="none" strike="noStrike" baseline="0">
          <a:solidFill>
            <a:srgbClr val="000000"/>
          </a:solidFill>
          <a:latin typeface="Arial"/>
          <a:ea typeface="Arial"/>
          <a:cs typeface="Arial"/>
        </a:defRPr>
      </a:pPr>
      <a:endParaRPr lang="en-US"/>
    </a:p>
  </c:txPr>
  <c:externalData r:id="rId1">
    <c:autoUpdate val="0"/>
  </c:externalData>
</c:chartSpace>
</file>

<file path=ppt/charts/chart2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tx>
        <c:rich>
          <a:bodyPr/>
          <a:lstStyle/>
          <a:p>
            <a:pPr>
              <a:defRPr sz="1000" b="1" i="0" u="none" strike="noStrike" baseline="0">
                <a:solidFill>
                  <a:srgbClr val="000000"/>
                </a:solidFill>
                <a:latin typeface="Arial"/>
                <a:ea typeface="Arial"/>
                <a:cs typeface="Arial"/>
              </a:defRPr>
            </a:pPr>
            <a:r>
              <a:rPr lang="en-US" sz="1000"/>
              <a:t>Errors vs. Size</a:t>
            </a:r>
            <a:endParaRPr lang="en-US" sz="1000" b="0" i="0"/>
          </a:p>
        </c:rich>
      </c:tx>
      <c:layout>
        <c:manualLayout>
          <c:xMode val="edge"/>
          <c:yMode val="edge"/>
          <c:x val="0.17370073759755364"/>
          <c:y val="4.8172882401161174E-2"/>
        </c:manualLayout>
      </c:layout>
      <c:overlay val="0"/>
      <c:spPr>
        <a:noFill/>
        <a:ln w="25400">
          <a:noFill/>
        </a:ln>
      </c:spPr>
    </c:title>
    <c:autoTitleDeleted val="0"/>
    <c:plotArea>
      <c:layout>
        <c:manualLayout>
          <c:layoutTarget val="inner"/>
          <c:xMode val="edge"/>
          <c:yMode val="edge"/>
          <c:x val="0.10900473933649293"/>
          <c:y val="0.15076945728584337"/>
          <c:w val="0.86729857819905232"/>
          <c:h val="0.6851291742378357"/>
        </c:manualLayout>
      </c:layout>
      <c:barChart>
        <c:barDir val="col"/>
        <c:grouping val="clustered"/>
        <c:varyColors val="0"/>
        <c:ser>
          <c:idx val="0"/>
          <c:order val="0"/>
          <c:tx>
            <c:strRef>
              <c:f>Summary_Grubb_001!$A$135</c:f>
              <c:strCache>
                <c:ptCount val="1"/>
                <c:pt idx="0">
                  <c:v>Gaze pointing</c:v>
                </c:pt>
              </c:strCache>
            </c:strRef>
          </c:tx>
          <c:spPr>
            <a:solidFill>
              <a:schemeClr val="bg1">
                <a:lumMod val="75000"/>
              </a:schemeClr>
            </a:solidFill>
            <a:ln w="12700">
              <a:solidFill>
                <a:srgbClr val="000000"/>
              </a:solidFill>
              <a:prstDash val="solid"/>
            </a:ln>
          </c:spPr>
          <c:invertIfNegative val="0"/>
          <c:errBars>
            <c:errBarType val="both"/>
            <c:errValType val="cust"/>
            <c:noEndCap val="0"/>
            <c:plus>
              <c:numRef>
                <c:f>('\Documents and Settings\Yulia Gizatdinova\My Documents\Research\Results\vision-based scrolling keyboard\Experiment 1 (pointing)\[Pointing_Grabstestcorrected.xls]Summary_Grubb_001'!$D$21,'\Documents and Settings\Yulia Gizatdinova\My Documents\Research\Results\vision-based scrolling keyboard\Experiment 1 (pointing)\[Pointing_Grabstestcorrected.xls]Summary_Grubb_001'!$D$42,'\Documents and Settings\Yulia Gizatdinova\My Documents\Research\Results\vision-based scrolling keyboard\Experiment 1 (pointing)\[Pointing_Grabstestcorrected.xls]Summary_Grubb_001'!$D$63)</c:f>
                <c:numCache>
                  <c:formatCode>General</c:formatCode>
                  <c:ptCount val="3"/>
                  <c:pt idx="0">
                    <c:v>6.0934893794594693E-2</c:v>
                  </c:pt>
                  <c:pt idx="1">
                    <c:v>7.2613304340332724E-2</c:v>
                  </c:pt>
                  <c:pt idx="2">
                    <c:v>3.7855390452604359E-2</c:v>
                  </c:pt>
                </c:numCache>
              </c:numRef>
            </c:plus>
            <c:minus>
              <c:numRef>
                <c:f>(Summary_Grubb_001!$D$21,Summary_Grubb_001!$D$42,Summary_Grubb_001!$D$63)</c:f>
                <c:numCache>
                  <c:formatCode>General</c:formatCode>
                  <c:ptCount val="3"/>
                  <c:pt idx="0">
                    <c:v>6.0934893794594693E-2</c:v>
                  </c:pt>
                  <c:pt idx="1">
                    <c:v>7.2613304340332724E-2</c:v>
                  </c:pt>
                  <c:pt idx="2">
                    <c:v>3.7855390452604359E-2</c:v>
                  </c:pt>
                </c:numCache>
              </c:numRef>
            </c:minus>
            <c:spPr>
              <a:solidFill>
                <a:schemeClr val="tx1">
                  <a:lumMod val="50000"/>
                  <a:lumOff val="50000"/>
                </a:schemeClr>
              </a:solidFill>
              <a:ln w="12700">
                <a:solidFill>
                  <a:srgbClr val="000000"/>
                </a:solidFill>
                <a:prstDash val="solid"/>
              </a:ln>
            </c:spPr>
          </c:errBars>
          <c:cat>
            <c:strRef>
              <c:f>Summary_Grubb_001!$B$134:$B$136</c:f>
              <c:strCache>
                <c:ptCount val="3"/>
                <c:pt idx="0">
                  <c:v>Small, 75x75</c:v>
                </c:pt>
                <c:pt idx="1">
                  <c:v>Medium, 95x95</c:v>
                </c:pt>
                <c:pt idx="2">
                  <c:v>Big, 115x115</c:v>
                </c:pt>
              </c:strCache>
            </c:strRef>
          </c:cat>
          <c:val>
            <c:numRef>
              <c:f>'\Documents and Settings\Yulia Gizatdinova\My Documents\Research\Results\vision-based scrolling keyboard\Experiment 1 (pointing)\[Pointing_Grabstestcorrected.xls]Summary_Grubb_001'!$E$134:$E$136</c:f>
              <c:numCache>
                <c:formatCode>General</c:formatCode>
                <c:ptCount val="3"/>
                <c:pt idx="0">
                  <c:v>9.8851372003145005E-2</c:v>
                </c:pt>
                <c:pt idx="1">
                  <c:v>8.3114578613429982E-2</c:v>
                </c:pt>
                <c:pt idx="2">
                  <c:v>5.8573530613807587E-2</c:v>
                </c:pt>
              </c:numCache>
            </c:numRef>
          </c:val>
        </c:ser>
        <c:ser>
          <c:idx val="1"/>
          <c:order val="1"/>
          <c:tx>
            <c:strRef>
              <c:f>Summary_Grubb_001!$A$139</c:f>
              <c:strCache>
                <c:ptCount val="1"/>
                <c:pt idx="0">
                  <c:v>Head pointing</c:v>
                </c:pt>
              </c:strCache>
            </c:strRef>
          </c:tx>
          <c:spPr>
            <a:solidFill>
              <a:schemeClr val="tx1">
                <a:lumMod val="65000"/>
                <a:lumOff val="35000"/>
              </a:schemeClr>
            </a:solidFill>
            <a:ln w="12700">
              <a:solidFill>
                <a:srgbClr val="000000"/>
              </a:solidFill>
              <a:prstDash val="solid"/>
            </a:ln>
          </c:spPr>
          <c:invertIfNegative val="0"/>
          <c:errBars>
            <c:errBarType val="both"/>
            <c:errValType val="cust"/>
            <c:noEndCap val="0"/>
            <c:plus>
              <c:numRef>
                <c:f>('\Documents and Settings\Yulia Gizatdinova\My Documents\Research\Results\vision-based scrolling keyboard\Experiment 1 (pointing)\[Pointing_Grabstestcorrected.xls]Summary_Grubb_001'!$D$85,'\Documents and Settings\Yulia Gizatdinova\My Documents\Research\Results\vision-based scrolling keyboard\Experiment 1 (pointing)\[Pointing_Grabstestcorrected.xls]Summary_Grubb_001'!$D$106,'\Documents and Settings\Yulia Gizatdinova\My Documents\Research\Results\vision-based scrolling keyboard\Experiment 1 (pointing)\[Pointing_Grabstestcorrected.xls]Summary_Grubb_001'!$D$127)</c:f>
                <c:numCache>
                  <c:formatCode>General</c:formatCode>
                  <c:ptCount val="3"/>
                  <c:pt idx="0">
                    <c:v>2.9259230791145969E-2</c:v>
                  </c:pt>
                  <c:pt idx="1">
                    <c:v>2.3515589712384748E-2</c:v>
                  </c:pt>
                  <c:pt idx="2">
                    <c:v>2.7605906060706599E-2</c:v>
                  </c:pt>
                </c:numCache>
              </c:numRef>
            </c:plus>
            <c:minus>
              <c:numRef>
                <c:f>(Summary_Grubb_001!$D$85,Summary_Grubb_001!$D$106,Summary_Grubb_001!$D$127)</c:f>
                <c:numCache>
                  <c:formatCode>General</c:formatCode>
                  <c:ptCount val="3"/>
                  <c:pt idx="0">
                    <c:v>2.9259230791145969E-2</c:v>
                  </c:pt>
                  <c:pt idx="1">
                    <c:v>2.3515589712384748E-2</c:v>
                  </c:pt>
                  <c:pt idx="2">
                    <c:v>2.7605906060706599E-2</c:v>
                  </c:pt>
                </c:numCache>
              </c:numRef>
            </c:minus>
            <c:spPr>
              <a:solidFill>
                <a:schemeClr val="tx1"/>
              </a:solidFill>
              <a:ln w="12700">
                <a:solidFill>
                  <a:srgbClr val="000000"/>
                </a:solidFill>
                <a:prstDash val="solid"/>
              </a:ln>
            </c:spPr>
          </c:errBars>
          <c:cat>
            <c:strRef>
              <c:f>Summary_Grubb_001!$B$134:$B$136</c:f>
              <c:strCache>
                <c:ptCount val="3"/>
                <c:pt idx="0">
                  <c:v>Small, 75x75</c:v>
                </c:pt>
                <c:pt idx="1">
                  <c:v>Medium, 95x95</c:v>
                </c:pt>
                <c:pt idx="2">
                  <c:v>Big, 115x115</c:v>
                </c:pt>
              </c:strCache>
            </c:strRef>
          </c:cat>
          <c:val>
            <c:numRef>
              <c:f>'\Documents and Settings\Yulia Gizatdinova\My Documents\Research\Results\vision-based scrolling keyboard\Experiment 1 (pointing)\[Pointing_Grabstestcorrected.xls]Summary_Grubb_001'!$E$138:$E$140</c:f>
              <c:numCache>
                <c:formatCode>General</c:formatCode>
                <c:ptCount val="3"/>
                <c:pt idx="0">
                  <c:v>4.8299255294940106E-2</c:v>
                </c:pt>
                <c:pt idx="1">
                  <c:v>3.1440178714622909E-2</c:v>
                </c:pt>
                <c:pt idx="2">
                  <c:v>3.2996761072150167E-2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50"/>
        <c:axId val="263606224"/>
        <c:axId val="263610928"/>
      </c:barChart>
      <c:catAx>
        <c:axId val="263606224"/>
        <c:scaling>
          <c:orientation val="minMax"/>
        </c:scaling>
        <c:delete val="0"/>
        <c:axPos val="b"/>
        <c:title>
          <c:tx>
            <c:rich>
              <a:bodyPr/>
              <a:lstStyle/>
              <a:p>
                <a:pPr>
                  <a:defRPr sz="1000" b="1" i="0" u="none" strike="noStrike" baseline="0">
                    <a:solidFill>
                      <a:srgbClr val="000000"/>
                    </a:solidFill>
                    <a:latin typeface="Arial"/>
                    <a:ea typeface="Arial"/>
                    <a:cs typeface="Arial"/>
                  </a:defRPr>
                </a:pPr>
                <a:r>
                  <a:rPr lang="en-US" sz="1000" b="0" i="0" baseline="0" dirty="0">
                    <a:effectLst/>
                  </a:rPr>
                  <a:t>Keyboard </a:t>
                </a:r>
                <a:r>
                  <a:rPr lang="en-US" sz="1000" b="0" i="0" baseline="0" dirty="0" smtClean="0">
                    <a:effectLst/>
                  </a:rPr>
                  <a:t>size</a:t>
                </a:r>
                <a:endParaRPr lang="en-GB" sz="1000" dirty="0">
                  <a:effectLst/>
                </a:endParaRPr>
              </a:p>
            </c:rich>
          </c:tx>
          <c:layout>
            <c:manualLayout>
              <c:xMode val="edge"/>
              <c:yMode val="edge"/>
              <c:x val="0.4353253234262166"/>
              <c:y val="0.93192901194773192"/>
            </c:manualLayout>
          </c:layout>
          <c:overlay val="0"/>
          <c:spPr>
            <a:noFill/>
            <a:ln w="25400">
              <a:noFill/>
            </a:ln>
          </c:spPr>
        </c:title>
        <c:numFmt formatCode="General" sourceLinked="1"/>
        <c:majorTickMark val="out"/>
        <c:minorTickMark val="none"/>
        <c:tickLblPos val="nextTo"/>
        <c:spPr>
          <a:ln w="3175">
            <a:solidFill>
              <a:srgbClr val="000000"/>
            </a:solidFill>
            <a:prstDash val="solid"/>
          </a:ln>
        </c:spPr>
        <c:txPr>
          <a:bodyPr rot="0" vert="horz"/>
          <a:lstStyle/>
          <a:p>
            <a:pPr>
              <a:defRPr sz="1000" b="0" i="0" u="none" strike="noStrike" baseline="0">
                <a:solidFill>
                  <a:srgbClr val="000000"/>
                </a:solidFill>
                <a:latin typeface="Arial"/>
                <a:ea typeface="Arial"/>
                <a:cs typeface="Arial"/>
              </a:defRPr>
            </a:pPr>
            <a:endParaRPr lang="en-US"/>
          </a:p>
        </c:txPr>
        <c:crossAx val="263610928"/>
        <c:crosses val="autoZero"/>
        <c:auto val="1"/>
        <c:lblAlgn val="ctr"/>
        <c:lblOffset val="100"/>
        <c:tickLblSkip val="1"/>
        <c:tickMarkSkip val="1"/>
        <c:noMultiLvlLbl val="0"/>
      </c:catAx>
      <c:valAx>
        <c:axId val="263610928"/>
        <c:scaling>
          <c:orientation val="minMax"/>
        </c:scaling>
        <c:delete val="0"/>
        <c:axPos val="l"/>
        <c:majorGridlines>
          <c:spPr>
            <a:ln w="3175">
              <a:solidFill>
                <a:schemeClr val="bg1">
                  <a:lumMod val="50000"/>
                </a:schemeClr>
              </a:solidFill>
              <a:prstDash val="solid"/>
            </a:ln>
          </c:spPr>
        </c:majorGridlines>
        <c:title>
          <c:tx>
            <c:rich>
              <a:bodyPr rot="0" vert="horz"/>
              <a:lstStyle/>
              <a:p>
                <a:pPr algn="ctr">
                  <a:defRPr sz="1000" b="1" i="0" u="none" strike="noStrike" baseline="0">
                    <a:solidFill>
                      <a:srgbClr val="000000"/>
                    </a:solidFill>
                    <a:latin typeface="Arial"/>
                    <a:ea typeface="Arial"/>
                    <a:cs typeface="Arial"/>
                  </a:defRPr>
                </a:pPr>
                <a:r>
                  <a:rPr lang="en-US" sz="1000" b="0"/>
                  <a:t>Error rate</a:t>
                </a:r>
              </a:p>
            </c:rich>
          </c:tx>
          <c:layout>
            <c:manualLayout>
              <c:xMode val="edge"/>
              <c:yMode val="edge"/>
              <c:x val="1.1848341232227487E-2"/>
              <c:y val="4.6153786332264024E-2"/>
            </c:manualLayout>
          </c:layout>
          <c:overlay val="0"/>
          <c:spPr>
            <a:noFill/>
            <a:ln w="25400">
              <a:noFill/>
            </a:ln>
          </c:spPr>
        </c:title>
        <c:numFmt formatCode="0%" sourceLinked="0"/>
        <c:majorTickMark val="out"/>
        <c:minorTickMark val="none"/>
        <c:tickLblPos val="nextTo"/>
        <c:spPr>
          <a:ln w="3175">
            <a:solidFill>
              <a:srgbClr val="000000"/>
            </a:solidFill>
            <a:prstDash val="solid"/>
          </a:ln>
        </c:spPr>
        <c:txPr>
          <a:bodyPr rot="0" vert="horz"/>
          <a:lstStyle/>
          <a:p>
            <a:pPr>
              <a:defRPr sz="1000" b="0" i="0" u="none" strike="noStrike" baseline="0">
                <a:solidFill>
                  <a:srgbClr val="000000"/>
                </a:solidFill>
                <a:latin typeface="Arial"/>
                <a:ea typeface="Arial"/>
                <a:cs typeface="Arial"/>
              </a:defRPr>
            </a:pPr>
            <a:endParaRPr lang="en-US"/>
          </a:p>
        </c:txPr>
        <c:crossAx val="263606224"/>
        <c:crosses val="autoZero"/>
        <c:crossBetween val="between"/>
        <c:majorUnit val="0.05"/>
      </c:valAx>
      <c:spPr>
        <a:noFill/>
        <a:ln w="25400">
          <a:noFill/>
        </a:ln>
      </c:spPr>
    </c:plotArea>
    <c:legend>
      <c:legendPos val="r"/>
      <c:layout>
        <c:manualLayout>
          <c:xMode val="edge"/>
          <c:yMode val="edge"/>
          <c:x val="0.51866007261426283"/>
          <c:y val="6.4948221013920532E-2"/>
          <c:w val="0.46426337362478642"/>
          <c:h val="8.3094931901420616E-2"/>
        </c:manualLayout>
      </c:layout>
      <c:overlay val="0"/>
      <c:spPr>
        <a:solidFill>
          <a:srgbClr val="FFFFFF"/>
        </a:solidFill>
        <a:ln w="3175">
          <a:noFill/>
          <a:prstDash val="solid"/>
        </a:ln>
      </c:spPr>
      <c:txPr>
        <a:bodyPr/>
        <a:lstStyle/>
        <a:p>
          <a:pPr>
            <a:defRPr sz="1000" b="0" i="0" u="none" strike="noStrike" baseline="0">
              <a:solidFill>
                <a:srgbClr val="000000"/>
              </a:solidFill>
              <a:latin typeface="Arial"/>
              <a:ea typeface="Arial"/>
              <a:cs typeface="Arial"/>
            </a:defRPr>
          </a:pPr>
          <a:endParaRPr lang="en-US"/>
        </a:p>
      </c:txPr>
    </c:legend>
    <c:plotVisOnly val="1"/>
    <c:dispBlanksAs val="gap"/>
    <c:showDLblsOverMax val="0"/>
  </c:chart>
  <c:spPr>
    <a:solidFill>
      <a:srgbClr val="FFFFFF"/>
    </a:solidFill>
    <a:ln w="3175">
      <a:noFill/>
      <a:prstDash val="solid"/>
    </a:ln>
  </c:spPr>
  <c:txPr>
    <a:bodyPr/>
    <a:lstStyle/>
    <a:p>
      <a:pPr>
        <a:defRPr sz="850" b="0" i="0" u="none" strike="noStrike" baseline="0">
          <a:solidFill>
            <a:srgbClr val="000000"/>
          </a:solidFill>
          <a:latin typeface="Arial"/>
          <a:ea typeface="Arial"/>
          <a:cs typeface="Arial"/>
        </a:defRPr>
      </a:pPr>
      <a:endParaRPr lang="en-US"/>
    </a:p>
  </c:txPr>
  <c:externalData r:id="rId1">
    <c:autoUpdate val="0"/>
  </c:externalData>
</c:chartSpace>
</file>

<file path=ppt/charts/chart3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tx>
        <c:rich>
          <a:bodyPr/>
          <a:lstStyle/>
          <a:p>
            <a:pPr>
              <a:defRPr sz="1200" b="1" i="0" u="none" strike="noStrike" baseline="0">
                <a:solidFill>
                  <a:srgbClr val="000000"/>
                </a:solidFill>
                <a:latin typeface="Arial"/>
                <a:ea typeface="Arial"/>
                <a:cs typeface="Arial"/>
              </a:defRPr>
            </a:pPr>
            <a:r>
              <a:rPr lang="en-US" sz="1200"/>
              <a:t>Self-reported subjective ratings </a:t>
            </a:r>
            <a:endParaRPr lang="en-US" sz="1200" i="0"/>
          </a:p>
        </c:rich>
      </c:tx>
      <c:layout>
        <c:manualLayout>
          <c:xMode val="edge"/>
          <c:yMode val="edge"/>
          <c:x val="6.3958355166000069E-2"/>
          <c:y val="2.2617432021318187E-2"/>
        </c:manualLayout>
      </c:layout>
      <c:overlay val="0"/>
      <c:spPr>
        <a:noFill/>
        <a:ln w="25400">
          <a:noFill/>
        </a:ln>
      </c:spPr>
    </c:title>
    <c:autoTitleDeleted val="0"/>
    <c:plotArea>
      <c:layout>
        <c:manualLayout>
          <c:layoutTarget val="inner"/>
          <c:xMode val="edge"/>
          <c:yMode val="edge"/>
          <c:x val="3.6301967664109883E-2"/>
          <c:y val="0.11556807795191736"/>
          <c:w val="0.93920918130230957"/>
          <c:h val="0.85993777934307736"/>
        </c:manualLayout>
      </c:layout>
      <c:barChart>
        <c:barDir val="col"/>
        <c:grouping val="clustered"/>
        <c:varyColors val="0"/>
        <c:ser>
          <c:idx val="0"/>
          <c:order val="0"/>
          <c:tx>
            <c:strRef>
              <c:f>scales!$F$1</c:f>
              <c:strCache>
                <c:ptCount val="1"/>
                <c:pt idx="0">
                  <c:v>Gaze typing</c:v>
                </c:pt>
              </c:strCache>
            </c:strRef>
          </c:tx>
          <c:spPr>
            <a:solidFill>
              <a:schemeClr val="bg1">
                <a:lumMod val="75000"/>
              </a:schemeClr>
            </a:solidFill>
            <a:ln w="12700">
              <a:solidFill>
                <a:srgbClr val="000000"/>
              </a:solidFill>
              <a:prstDash val="solid"/>
            </a:ln>
          </c:spPr>
          <c:invertIfNegative val="0"/>
          <c:errBars>
            <c:errBarType val="both"/>
            <c:errValType val="percentage"/>
            <c:noEndCap val="0"/>
            <c:val val="95"/>
          </c:errBars>
          <c:cat>
            <c:strRef>
              <c:f>scales!$F$2:$L$2</c:f>
              <c:strCache>
                <c:ptCount val="7"/>
                <c:pt idx="0">
                  <c:v>General</c:v>
                </c:pt>
                <c:pt idx="1">
                  <c:v>Pleasantness</c:v>
                </c:pt>
                <c:pt idx="2">
                  <c:v>Dominance</c:v>
                </c:pt>
                <c:pt idx="3">
                  <c:v>Quickness</c:v>
                </c:pt>
                <c:pt idx="4">
                  <c:v>Acuracy</c:v>
                </c:pt>
                <c:pt idx="5">
                  <c:v>Efficiency</c:v>
                </c:pt>
                <c:pt idx="6">
                  <c:v>Difficulty</c:v>
                </c:pt>
              </c:strCache>
            </c:strRef>
          </c:cat>
          <c:val>
            <c:numRef>
              <c:f>scales!$F$22:$L$22</c:f>
              <c:numCache>
                <c:formatCode>0.00</c:formatCode>
                <c:ptCount val="7"/>
                <c:pt idx="0">
                  <c:v>1.8666666666666667</c:v>
                </c:pt>
                <c:pt idx="1">
                  <c:v>2.3333333333333335</c:v>
                </c:pt>
                <c:pt idx="2">
                  <c:v>1.5</c:v>
                </c:pt>
                <c:pt idx="3">
                  <c:v>3</c:v>
                </c:pt>
                <c:pt idx="4">
                  <c:v>1</c:v>
                </c:pt>
                <c:pt idx="5">
                  <c:v>1.3333333333333333</c:v>
                </c:pt>
                <c:pt idx="6">
                  <c:v>1.5</c:v>
                </c:pt>
              </c:numCache>
            </c:numRef>
          </c:val>
        </c:ser>
        <c:ser>
          <c:idx val="1"/>
          <c:order val="1"/>
          <c:tx>
            <c:strRef>
              <c:f>scales!$M$1</c:f>
              <c:strCache>
                <c:ptCount val="1"/>
                <c:pt idx="0">
                  <c:v>Head typing</c:v>
                </c:pt>
              </c:strCache>
            </c:strRef>
          </c:tx>
          <c:spPr>
            <a:solidFill>
              <a:schemeClr val="tx1">
                <a:lumMod val="65000"/>
                <a:lumOff val="35000"/>
              </a:schemeClr>
            </a:solidFill>
            <a:ln w="12700">
              <a:solidFill>
                <a:srgbClr val="000000"/>
              </a:solidFill>
              <a:prstDash val="solid"/>
            </a:ln>
          </c:spPr>
          <c:invertIfNegative val="0"/>
          <c:errBars>
            <c:errBarType val="both"/>
            <c:errValType val="percentage"/>
            <c:noEndCap val="0"/>
            <c:val val="95"/>
          </c:errBars>
          <c:cat>
            <c:strRef>
              <c:f>scales!$F$2:$L$2</c:f>
              <c:strCache>
                <c:ptCount val="7"/>
                <c:pt idx="0">
                  <c:v>General</c:v>
                </c:pt>
                <c:pt idx="1">
                  <c:v>Pleasantness</c:v>
                </c:pt>
                <c:pt idx="2">
                  <c:v>Dominance</c:v>
                </c:pt>
                <c:pt idx="3">
                  <c:v>Quickness</c:v>
                </c:pt>
                <c:pt idx="4">
                  <c:v>Acuracy</c:v>
                </c:pt>
                <c:pt idx="5">
                  <c:v>Efficiency</c:v>
                </c:pt>
                <c:pt idx="6">
                  <c:v>Difficulty</c:v>
                </c:pt>
              </c:strCache>
            </c:strRef>
          </c:cat>
          <c:val>
            <c:numRef>
              <c:f>scales!$M$22:$S$22</c:f>
              <c:numCache>
                <c:formatCode>0.00</c:formatCode>
                <c:ptCount val="7"/>
                <c:pt idx="0">
                  <c:v>-0.2</c:v>
                </c:pt>
                <c:pt idx="1">
                  <c:v>-0.8666666666666667</c:v>
                </c:pt>
                <c:pt idx="2">
                  <c:v>1.1428571428571428</c:v>
                </c:pt>
                <c:pt idx="3">
                  <c:v>-1.6428571428571428</c:v>
                </c:pt>
                <c:pt idx="4">
                  <c:v>1.6666666666666667</c:v>
                </c:pt>
                <c:pt idx="5">
                  <c:v>-0.8666666666666667</c:v>
                </c:pt>
                <c:pt idx="6">
                  <c:v>0.7857142857142857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50"/>
        <c:axId val="263612104"/>
        <c:axId val="263611320"/>
      </c:barChart>
      <c:catAx>
        <c:axId val="263612104"/>
        <c:scaling>
          <c:orientation val="minMax"/>
        </c:scaling>
        <c:delete val="0"/>
        <c:axPos val="b"/>
        <c:numFmt formatCode="General" sourceLinked="1"/>
        <c:majorTickMark val="out"/>
        <c:minorTickMark val="none"/>
        <c:tickLblPos val="nextTo"/>
        <c:spPr>
          <a:ln w="3175">
            <a:solidFill>
              <a:srgbClr val="000000"/>
            </a:solidFill>
            <a:prstDash val="solid"/>
          </a:ln>
        </c:spPr>
        <c:txPr>
          <a:bodyPr rot="-2100000" vert="horz"/>
          <a:lstStyle/>
          <a:p>
            <a:pPr>
              <a:defRPr sz="1100" b="0" i="0" u="none" strike="noStrike" baseline="0">
                <a:solidFill>
                  <a:srgbClr val="000000"/>
                </a:solidFill>
                <a:latin typeface="Arial"/>
                <a:ea typeface="Arial"/>
                <a:cs typeface="Arial"/>
              </a:defRPr>
            </a:pPr>
            <a:endParaRPr lang="en-US"/>
          </a:p>
        </c:txPr>
        <c:crossAx val="263611320"/>
        <c:crosses val="autoZero"/>
        <c:auto val="1"/>
        <c:lblAlgn val="ctr"/>
        <c:lblOffset val="100"/>
        <c:tickLblSkip val="1"/>
        <c:tickMarkSkip val="1"/>
        <c:noMultiLvlLbl val="0"/>
      </c:catAx>
      <c:valAx>
        <c:axId val="263611320"/>
        <c:scaling>
          <c:orientation val="minMax"/>
          <c:max val="4"/>
          <c:min val="-4"/>
        </c:scaling>
        <c:delete val="0"/>
        <c:axPos val="l"/>
        <c:majorGridlines>
          <c:spPr>
            <a:ln w="3175">
              <a:solidFill>
                <a:schemeClr val="bg1">
                  <a:lumMod val="50000"/>
                </a:schemeClr>
              </a:solidFill>
              <a:prstDash val="solid"/>
            </a:ln>
          </c:spPr>
        </c:majorGridlines>
        <c:numFmt formatCode="0" sourceLinked="0"/>
        <c:majorTickMark val="out"/>
        <c:minorTickMark val="none"/>
        <c:tickLblPos val="nextTo"/>
        <c:spPr>
          <a:ln w="3175">
            <a:solidFill>
              <a:srgbClr val="000000"/>
            </a:solidFill>
            <a:prstDash val="solid"/>
          </a:ln>
        </c:spPr>
        <c:txPr>
          <a:bodyPr rot="0" vert="horz"/>
          <a:lstStyle/>
          <a:p>
            <a:pPr>
              <a:defRPr sz="1000" b="0" i="0" u="none" strike="noStrike" baseline="0">
                <a:solidFill>
                  <a:srgbClr val="000000"/>
                </a:solidFill>
                <a:latin typeface="Arial"/>
                <a:ea typeface="Arial"/>
                <a:cs typeface="Arial"/>
              </a:defRPr>
            </a:pPr>
            <a:endParaRPr lang="en-US"/>
          </a:p>
        </c:txPr>
        <c:crossAx val="263612104"/>
        <c:crosses val="autoZero"/>
        <c:crossBetween val="between"/>
        <c:majorUnit val="1"/>
      </c:valAx>
      <c:spPr>
        <a:noFill/>
        <a:ln w="25400">
          <a:noFill/>
        </a:ln>
      </c:spPr>
    </c:plotArea>
    <c:legend>
      <c:legendPos val="r"/>
      <c:layout>
        <c:manualLayout>
          <c:xMode val="edge"/>
          <c:yMode val="edge"/>
          <c:x val="0.65237904809787373"/>
          <c:y val="2.4980564680294609E-2"/>
          <c:w val="0.3249583223768171"/>
          <c:h val="6.555151370807924E-2"/>
        </c:manualLayout>
      </c:layout>
      <c:overlay val="0"/>
      <c:spPr>
        <a:solidFill>
          <a:srgbClr val="FFFFFF"/>
        </a:solidFill>
        <a:ln w="25400">
          <a:noFill/>
        </a:ln>
      </c:spPr>
      <c:txPr>
        <a:bodyPr/>
        <a:lstStyle/>
        <a:p>
          <a:pPr>
            <a:defRPr sz="1200" b="0" i="0" u="none" strike="noStrike" baseline="0">
              <a:solidFill>
                <a:srgbClr val="000000"/>
              </a:solidFill>
              <a:latin typeface="Arial"/>
              <a:ea typeface="Arial"/>
              <a:cs typeface="Arial"/>
            </a:defRPr>
          </a:pPr>
          <a:endParaRPr lang="en-US"/>
        </a:p>
      </c:txPr>
    </c:legend>
    <c:plotVisOnly val="1"/>
    <c:dispBlanksAs val="gap"/>
    <c:showDLblsOverMax val="0"/>
  </c:chart>
  <c:spPr>
    <a:solidFill>
      <a:srgbClr val="FFFFFF"/>
    </a:solidFill>
    <a:ln w="9525">
      <a:noFill/>
    </a:ln>
  </c:spPr>
  <c:txPr>
    <a:bodyPr/>
    <a:lstStyle/>
    <a:p>
      <a:pPr>
        <a:defRPr sz="1000" b="0" i="0" u="none" strike="noStrike" baseline="0">
          <a:solidFill>
            <a:srgbClr val="000000"/>
          </a:solidFill>
          <a:latin typeface="Arial"/>
          <a:ea typeface="Arial"/>
          <a:cs typeface="Arial"/>
        </a:defRPr>
      </a:pPr>
      <a:endParaRPr lang="en-US"/>
    </a:p>
  </c:txPr>
  <c:externalData r:id="rId1">
    <c:autoUpdate val="0"/>
  </c:externalData>
</c:chartSpace>
</file>

<file path=ppt/charts/chart4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tx>
        <c:rich>
          <a:bodyPr/>
          <a:lstStyle/>
          <a:p>
            <a:pPr>
              <a:defRPr sz="1025" b="1" i="0" u="none" strike="noStrike" baseline="0">
                <a:solidFill>
                  <a:srgbClr val="000000"/>
                </a:solidFill>
                <a:latin typeface="Arial"/>
                <a:ea typeface="Arial"/>
                <a:cs typeface="Arial"/>
              </a:defRPr>
            </a:pPr>
            <a:r>
              <a:rPr lang="en-US" sz="1000"/>
              <a:t>Speed vs. Selection technique </a:t>
            </a:r>
            <a:endParaRPr lang="en-US" sz="1000" b="0" i="0"/>
          </a:p>
        </c:rich>
      </c:tx>
      <c:layout>
        <c:manualLayout>
          <c:xMode val="edge"/>
          <c:yMode val="edge"/>
          <c:x val="0.11368403022863474"/>
          <c:y val="3.6338030759558437E-2"/>
        </c:manualLayout>
      </c:layout>
      <c:overlay val="0"/>
      <c:spPr>
        <a:noFill/>
        <a:ln w="25400">
          <a:noFill/>
        </a:ln>
      </c:spPr>
    </c:title>
    <c:autoTitleDeleted val="0"/>
    <c:plotArea>
      <c:layout>
        <c:manualLayout>
          <c:layoutTarget val="inner"/>
          <c:xMode val="edge"/>
          <c:yMode val="edge"/>
          <c:x val="6.8883859826310304E-2"/>
          <c:y val="0.1286900060569352"/>
          <c:w val="0.90736441792756906"/>
          <c:h val="0.75711528366646474"/>
        </c:manualLayout>
      </c:layout>
      <c:barChart>
        <c:barDir val="col"/>
        <c:grouping val="clustered"/>
        <c:varyColors val="0"/>
        <c:ser>
          <c:idx val="0"/>
          <c:order val="0"/>
          <c:tx>
            <c:strRef>
              <c:f>Summary!$S$2</c:f>
              <c:strCache>
                <c:ptCount val="1"/>
                <c:pt idx="0">
                  <c:v>Mouth open</c:v>
                </c:pt>
              </c:strCache>
            </c:strRef>
          </c:tx>
          <c:spPr>
            <a:solidFill>
              <a:schemeClr val="bg1">
                <a:lumMod val="75000"/>
              </a:schemeClr>
            </a:solidFill>
            <a:ln w="12700">
              <a:solidFill>
                <a:srgbClr val="000000"/>
              </a:solidFill>
              <a:prstDash val="solid"/>
            </a:ln>
          </c:spPr>
          <c:invertIfNegative val="0"/>
          <c:errBars>
            <c:errBarType val="both"/>
            <c:errValType val="cust"/>
            <c:noEndCap val="0"/>
            <c:plus>
              <c:numRef>
                <c:f>Summary!$S$21</c:f>
                <c:numCache>
                  <c:formatCode>General</c:formatCode>
                  <c:ptCount val="1"/>
                  <c:pt idx="0">
                    <c:v>0.30313363389765896</c:v>
                  </c:pt>
                </c:numCache>
              </c:numRef>
            </c:plus>
            <c:minus>
              <c:numRef>
                <c:f>Summary!$S$21</c:f>
                <c:numCache>
                  <c:formatCode>General</c:formatCode>
                  <c:ptCount val="1"/>
                  <c:pt idx="0">
                    <c:v>0.30313363389765896</c:v>
                  </c:pt>
                </c:numCache>
              </c:numRef>
            </c:minus>
            <c:spPr>
              <a:solidFill>
                <a:srgbClr val="9999FF"/>
              </a:solidFill>
              <a:ln w="12700">
                <a:solidFill>
                  <a:srgbClr val="000000"/>
                </a:solidFill>
                <a:prstDash val="solid"/>
              </a:ln>
            </c:spPr>
          </c:errBars>
          <c:cat>
            <c:strRef>
              <c:f>Summary!$R$1</c:f>
              <c:strCache>
                <c:ptCount val="1"/>
                <c:pt idx="0">
                  <c:v>Technique</c:v>
                </c:pt>
              </c:strCache>
            </c:strRef>
          </c:cat>
          <c:val>
            <c:numRef>
              <c:f>Summary!$S$20</c:f>
              <c:numCache>
                <c:formatCode>0.00</c:formatCode>
                <c:ptCount val="1"/>
                <c:pt idx="0">
                  <c:v>3.0674999999999999</c:v>
                </c:pt>
              </c:numCache>
            </c:numRef>
          </c:val>
        </c:ser>
        <c:ser>
          <c:idx val="1"/>
          <c:order val="1"/>
          <c:tx>
            <c:strRef>
              <c:f>Summary!$W$2</c:f>
              <c:strCache>
                <c:ptCount val="1"/>
                <c:pt idx="0">
                  <c:v>Brows up</c:v>
                </c:pt>
              </c:strCache>
            </c:strRef>
          </c:tx>
          <c:spPr>
            <a:solidFill>
              <a:schemeClr val="tx1">
                <a:lumMod val="75000"/>
                <a:lumOff val="25000"/>
              </a:schemeClr>
            </a:solidFill>
            <a:ln w="12700">
              <a:solidFill>
                <a:srgbClr val="000000"/>
              </a:solidFill>
              <a:prstDash val="solid"/>
            </a:ln>
          </c:spPr>
          <c:invertIfNegative val="0"/>
          <c:errBars>
            <c:errBarType val="both"/>
            <c:errValType val="cust"/>
            <c:noEndCap val="0"/>
            <c:plus>
              <c:numRef>
                <c:f>Summary!$W$21</c:f>
                <c:numCache>
                  <c:formatCode>General</c:formatCode>
                  <c:ptCount val="1"/>
                  <c:pt idx="0">
                    <c:v>0.42715194686935781</c:v>
                  </c:pt>
                </c:numCache>
              </c:numRef>
            </c:plus>
            <c:minus>
              <c:numRef>
                <c:f>Summary!$W$21</c:f>
                <c:numCache>
                  <c:formatCode>General</c:formatCode>
                  <c:ptCount val="1"/>
                  <c:pt idx="0">
                    <c:v>0.42715194686935781</c:v>
                  </c:pt>
                </c:numCache>
              </c:numRef>
            </c:minus>
            <c:spPr>
              <a:solidFill>
                <a:srgbClr val="993366"/>
              </a:solidFill>
              <a:ln w="12700">
                <a:solidFill>
                  <a:srgbClr val="000000"/>
                </a:solidFill>
                <a:prstDash val="solid"/>
              </a:ln>
            </c:spPr>
          </c:errBars>
          <c:cat>
            <c:strRef>
              <c:f>Summary!$R$1</c:f>
              <c:strCache>
                <c:ptCount val="1"/>
                <c:pt idx="0">
                  <c:v>Technique</c:v>
                </c:pt>
              </c:strCache>
            </c:strRef>
          </c:cat>
          <c:val>
            <c:numRef>
              <c:f>Summary!$W$20</c:f>
              <c:numCache>
                <c:formatCode>0.00</c:formatCode>
                <c:ptCount val="1"/>
                <c:pt idx="0">
                  <c:v>2.8522500000000002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500"/>
        <c:overlap val="-100"/>
        <c:axId val="263609360"/>
        <c:axId val="263608576"/>
      </c:barChart>
      <c:catAx>
        <c:axId val="263609360"/>
        <c:scaling>
          <c:orientation val="minMax"/>
        </c:scaling>
        <c:delete val="0"/>
        <c:axPos val="b"/>
        <c:numFmt formatCode="General" sourceLinked="1"/>
        <c:majorTickMark val="out"/>
        <c:minorTickMark val="none"/>
        <c:tickLblPos val="nextTo"/>
        <c:spPr>
          <a:ln w="3175">
            <a:solidFill>
              <a:srgbClr val="000000"/>
            </a:solidFill>
            <a:prstDash val="solid"/>
          </a:ln>
        </c:spPr>
        <c:txPr>
          <a:bodyPr rot="0" vert="horz"/>
          <a:lstStyle/>
          <a:p>
            <a:pPr>
              <a:defRPr sz="1000" b="0" i="0" u="none" strike="noStrike" baseline="0">
                <a:solidFill>
                  <a:srgbClr val="000000"/>
                </a:solidFill>
                <a:latin typeface="Arial"/>
                <a:ea typeface="Arial"/>
                <a:cs typeface="Arial"/>
              </a:defRPr>
            </a:pPr>
            <a:endParaRPr lang="en-US"/>
          </a:p>
        </c:txPr>
        <c:crossAx val="263608576"/>
        <c:crosses val="autoZero"/>
        <c:auto val="1"/>
        <c:lblAlgn val="ctr"/>
        <c:lblOffset val="100"/>
        <c:tickLblSkip val="1"/>
        <c:tickMarkSkip val="1"/>
        <c:noMultiLvlLbl val="0"/>
      </c:catAx>
      <c:valAx>
        <c:axId val="263608576"/>
        <c:scaling>
          <c:orientation val="minMax"/>
          <c:max val="4"/>
          <c:min val="0"/>
        </c:scaling>
        <c:delete val="0"/>
        <c:axPos val="l"/>
        <c:majorGridlines>
          <c:spPr>
            <a:ln w="3175">
              <a:solidFill>
                <a:schemeClr val="bg1">
                  <a:lumMod val="75000"/>
                </a:schemeClr>
              </a:solidFill>
              <a:prstDash val="solid"/>
            </a:ln>
          </c:spPr>
        </c:majorGridlines>
        <c:minorGridlines/>
        <c:title>
          <c:tx>
            <c:rich>
              <a:bodyPr rot="0" vert="horz"/>
              <a:lstStyle/>
              <a:p>
                <a:pPr algn="ctr">
                  <a:defRPr sz="1075" b="1" i="0" u="none" strike="noStrike" baseline="0">
                    <a:solidFill>
                      <a:srgbClr val="000000"/>
                    </a:solidFill>
                    <a:latin typeface="Arial"/>
                    <a:ea typeface="Arial"/>
                    <a:cs typeface="Arial"/>
                  </a:defRPr>
                </a:pPr>
                <a:r>
                  <a:rPr lang="en-US" sz="1000" b="0"/>
                  <a:t>WPM</a:t>
                </a:r>
              </a:p>
            </c:rich>
          </c:tx>
          <c:layout>
            <c:manualLayout>
              <c:xMode val="edge"/>
              <c:yMode val="edge"/>
              <c:x val="1.1876419062075072E-2"/>
              <c:y val="3.2646525878825813E-2"/>
            </c:manualLayout>
          </c:layout>
          <c:overlay val="0"/>
          <c:spPr>
            <a:noFill/>
            <a:ln w="25400">
              <a:noFill/>
            </a:ln>
          </c:spPr>
        </c:title>
        <c:numFmt formatCode="0" sourceLinked="0"/>
        <c:majorTickMark val="out"/>
        <c:minorTickMark val="none"/>
        <c:tickLblPos val="nextTo"/>
        <c:spPr>
          <a:ln w="3175">
            <a:solidFill>
              <a:srgbClr val="000000"/>
            </a:solidFill>
            <a:prstDash val="solid"/>
          </a:ln>
        </c:spPr>
        <c:txPr>
          <a:bodyPr rot="0" vert="horz"/>
          <a:lstStyle/>
          <a:p>
            <a:pPr>
              <a:defRPr sz="1000" b="0" i="0" u="none" strike="noStrike" baseline="0">
                <a:solidFill>
                  <a:srgbClr val="000000"/>
                </a:solidFill>
                <a:latin typeface="Arial"/>
                <a:ea typeface="Arial"/>
                <a:cs typeface="Arial"/>
              </a:defRPr>
            </a:pPr>
            <a:endParaRPr lang="en-US"/>
          </a:p>
        </c:txPr>
        <c:crossAx val="263609360"/>
        <c:crosses val="autoZero"/>
        <c:crossBetween val="between"/>
        <c:majorUnit val="1"/>
        <c:minorUnit val="0.5"/>
      </c:valAx>
      <c:spPr>
        <a:noFill/>
        <a:ln w="25400">
          <a:noFill/>
        </a:ln>
      </c:spPr>
    </c:plotArea>
    <c:legend>
      <c:legendPos val="r"/>
      <c:layout>
        <c:manualLayout>
          <c:xMode val="edge"/>
          <c:yMode val="edge"/>
          <c:x val="0.59501957578667175"/>
          <c:y val="0.13247841722226292"/>
          <c:w val="0.38458949980875945"/>
          <c:h val="7.8179290302947207E-2"/>
        </c:manualLayout>
      </c:layout>
      <c:overlay val="0"/>
      <c:spPr>
        <a:solidFill>
          <a:srgbClr val="FFFFFF"/>
        </a:solidFill>
        <a:ln w="3175">
          <a:noFill/>
          <a:prstDash val="solid"/>
        </a:ln>
      </c:spPr>
      <c:txPr>
        <a:bodyPr/>
        <a:lstStyle/>
        <a:p>
          <a:pPr>
            <a:defRPr sz="1000" b="0" i="0" u="none" strike="noStrike" baseline="0">
              <a:solidFill>
                <a:srgbClr val="000000"/>
              </a:solidFill>
              <a:latin typeface="Arial"/>
              <a:ea typeface="Arial"/>
              <a:cs typeface="Arial"/>
            </a:defRPr>
          </a:pPr>
          <a:endParaRPr lang="en-US"/>
        </a:p>
      </c:txPr>
    </c:legend>
    <c:plotVisOnly val="1"/>
    <c:dispBlanksAs val="gap"/>
    <c:showDLblsOverMax val="0"/>
  </c:chart>
  <c:spPr>
    <a:solidFill>
      <a:srgbClr val="FFFFFF"/>
    </a:solidFill>
    <a:ln w="3175">
      <a:noFill/>
      <a:prstDash val="solid"/>
    </a:ln>
  </c:spPr>
  <c:txPr>
    <a:bodyPr/>
    <a:lstStyle/>
    <a:p>
      <a:pPr>
        <a:defRPr sz="850" b="0" i="0" u="none" strike="noStrike" baseline="0">
          <a:solidFill>
            <a:srgbClr val="000000"/>
          </a:solidFill>
          <a:latin typeface="Arial"/>
          <a:ea typeface="Arial"/>
          <a:cs typeface="Arial"/>
        </a:defRPr>
      </a:pPr>
      <a:endParaRPr lang="en-US"/>
    </a:p>
  </c:txPr>
  <c:externalData r:id="rId1">
    <c:autoUpdate val="0"/>
  </c:externalData>
</c:chartSpace>
</file>

<file path=ppt/charts/chart5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tx>
        <c:rich>
          <a:bodyPr/>
          <a:lstStyle/>
          <a:p>
            <a:pPr>
              <a:defRPr sz="850" b="0" i="0" u="none" strike="noStrike" baseline="0">
                <a:solidFill>
                  <a:srgbClr val="000000"/>
                </a:solidFill>
                <a:latin typeface="Arial"/>
                <a:ea typeface="Arial"/>
                <a:cs typeface="Arial"/>
              </a:defRPr>
            </a:pPr>
            <a:r>
              <a:rPr lang="en-GB" sz="1000" b="1" i="0" u="none" strike="noStrike" baseline="0">
                <a:solidFill>
                  <a:srgbClr val="000000"/>
                </a:solidFill>
                <a:latin typeface="Arial"/>
                <a:cs typeface="Arial"/>
              </a:rPr>
              <a:t>Errors vs. Selection technique</a:t>
            </a:r>
            <a:endParaRPr lang="en-GB" sz="1000" b="0" i="0" u="none" strike="noStrike" baseline="0">
              <a:solidFill>
                <a:srgbClr val="000000"/>
              </a:solidFill>
              <a:latin typeface="Arial"/>
              <a:cs typeface="Arial"/>
            </a:endParaRPr>
          </a:p>
        </c:rich>
      </c:tx>
      <c:layout>
        <c:manualLayout>
          <c:xMode val="edge"/>
          <c:yMode val="edge"/>
          <c:x val="0.18155996591843929"/>
          <c:y val="4.9578206929955564E-2"/>
        </c:manualLayout>
      </c:layout>
      <c:overlay val="0"/>
      <c:spPr>
        <a:noFill/>
        <a:ln w="25400">
          <a:noFill/>
        </a:ln>
      </c:spPr>
    </c:title>
    <c:autoTitleDeleted val="0"/>
    <c:plotArea>
      <c:layout>
        <c:manualLayout>
          <c:layoutTarget val="inner"/>
          <c:xMode val="edge"/>
          <c:yMode val="edge"/>
          <c:x val="0.10877750625999337"/>
          <c:y val="0.13689481122551989"/>
          <c:w val="0.87166428334389223"/>
          <c:h val="0.74891015546133655"/>
        </c:manualLayout>
      </c:layout>
      <c:barChart>
        <c:barDir val="col"/>
        <c:grouping val="clustered"/>
        <c:varyColors val="0"/>
        <c:ser>
          <c:idx val="0"/>
          <c:order val="0"/>
          <c:tx>
            <c:v>Mouth open</c:v>
          </c:tx>
          <c:spPr>
            <a:solidFill>
              <a:schemeClr val="bg1">
                <a:lumMod val="85000"/>
              </a:schemeClr>
            </a:solidFill>
            <a:ln w="12700">
              <a:solidFill>
                <a:srgbClr val="000000"/>
              </a:solidFill>
              <a:prstDash val="solid"/>
            </a:ln>
          </c:spPr>
          <c:invertIfNegative val="0"/>
          <c:errBars>
            <c:errBarType val="both"/>
            <c:errValType val="cust"/>
            <c:noEndCap val="0"/>
            <c:plus>
              <c:numRef>
                <c:f>Summary!$T$21</c:f>
                <c:numCache>
                  <c:formatCode>General</c:formatCode>
                  <c:ptCount val="1"/>
                  <c:pt idx="0">
                    <c:v>3.3301939513822633E-2</c:v>
                  </c:pt>
                </c:numCache>
              </c:numRef>
            </c:plus>
            <c:minus>
              <c:numRef>
                <c:f>Summary!$T$21</c:f>
                <c:numCache>
                  <c:formatCode>General</c:formatCode>
                  <c:ptCount val="1"/>
                  <c:pt idx="0">
                    <c:v>3.3301939513822633E-2</c:v>
                  </c:pt>
                </c:numCache>
              </c:numRef>
            </c:minus>
            <c:spPr>
              <a:solidFill>
                <a:srgbClr val="9999FF"/>
              </a:solidFill>
              <a:ln w="12700">
                <a:solidFill>
                  <a:srgbClr val="000000"/>
                </a:solidFill>
                <a:prstDash val="solid"/>
              </a:ln>
            </c:spPr>
          </c:errBars>
          <c:cat>
            <c:strRef>
              <c:f>Summary!$R$1</c:f>
              <c:strCache>
                <c:ptCount val="1"/>
                <c:pt idx="0">
                  <c:v>Technique</c:v>
                </c:pt>
              </c:strCache>
            </c:strRef>
          </c:cat>
          <c:val>
            <c:numRef>
              <c:f>Summary!$T$20</c:f>
              <c:numCache>
                <c:formatCode>0.00</c:formatCode>
                <c:ptCount val="1"/>
                <c:pt idx="0">
                  <c:v>5.8678118563294496E-2</c:v>
                </c:pt>
              </c:numCache>
            </c:numRef>
          </c:val>
        </c:ser>
        <c:ser>
          <c:idx val="1"/>
          <c:order val="1"/>
          <c:tx>
            <c:v>Brows up</c:v>
          </c:tx>
          <c:spPr>
            <a:solidFill>
              <a:schemeClr val="tx1">
                <a:lumMod val="75000"/>
                <a:lumOff val="25000"/>
              </a:schemeClr>
            </a:solidFill>
            <a:ln w="12700">
              <a:solidFill>
                <a:srgbClr val="000000"/>
              </a:solidFill>
              <a:prstDash val="solid"/>
            </a:ln>
          </c:spPr>
          <c:invertIfNegative val="0"/>
          <c:errBars>
            <c:errBarType val="both"/>
            <c:errValType val="cust"/>
            <c:noEndCap val="0"/>
            <c:plus>
              <c:numRef>
                <c:f>Summary!$X$21</c:f>
                <c:numCache>
                  <c:formatCode>General</c:formatCode>
                  <c:ptCount val="1"/>
                  <c:pt idx="0">
                    <c:v>0.15075928231861446</c:v>
                  </c:pt>
                </c:numCache>
              </c:numRef>
            </c:plus>
            <c:minus>
              <c:numRef>
                <c:f>Summary!$X$21</c:f>
                <c:numCache>
                  <c:formatCode>General</c:formatCode>
                  <c:ptCount val="1"/>
                  <c:pt idx="0">
                    <c:v>0.15075928231861446</c:v>
                  </c:pt>
                </c:numCache>
              </c:numRef>
            </c:minus>
            <c:spPr>
              <a:solidFill>
                <a:srgbClr val="993366"/>
              </a:solidFill>
              <a:ln w="12700">
                <a:solidFill>
                  <a:srgbClr val="000000"/>
                </a:solidFill>
                <a:prstDash val="solid"/>
              </a:ln>
            </c:spPr>
          </c:errBars>
          <c:cat>
            <c:strRef>
              <c:f>Summary!$R$1</c:f>
              <c:strCache>
                <c:ptCount val="1"/>
                <c:pt idx="0">
                  <c:v>Technique</c:v>
                </c:pt>
              </c:strCache>
            </c:strRef>
          </c:cat>
          <c:val>
            <c:numRef>
              <c:f>Summary!$X$20</c:f>
              <c:numCache>
                <c:formatCode>0.00</c:formatCode>
                <c:ptCount val="1"/>
                <c:pt idx="0">
                  <c:v>0.21159019720513239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500"/>
        <c:overlap val="-100"/>
        <c:axId val="263609752"/>
        <c:axId val="263611712"/>
      </c:barChart>
      <c:catAx>
        <c:axId val="263609752"/>
        <c:scaling>
          <c:orientation val="minMax"/>
        </c:scaling>
        <c:delete val="0"/>
        <c:axPos val="b"/>
        <c:numFmt formatCode="General" sourceLinked="1"/>
        <c:majorTickMark val="out"/>
        <c:minorTickMark val="none"/>
        <c:tickLblPos val="nextTo"/>
        <c:spPr>
          <a:ln w="3175">
            <a:solidFill>
              <a:srgbClr val="000000"/>
            </a:solidFill>
            <a:prstDash val="solid"/>
          </a:ln>
        </c:spPr>
        <c:txPr>
          <a:bodyPr rot="0" vert="horz"/>
          <a:lstStyle/>
          <a:p>
            <a:pPr>
              <a:defRPr sz="1000" b="0" i="0" u="none" strike="noStrike" baseline="0">
                <a:solidFill>
                  <a:srgbClr val="000000"/>
                </a:solidFill>
                <a:latin typeface="Arial"/>
                <a:ea typeface="Arial"/>
                <a:cs typeface="Arial"/>
              </a:defRPr>
            </a:pPr>
            <a:endParaRPr lang="en-US"/>
          </a:p>
        </c:txPr>
        <c:crossAx val="263611712"/>
        <c:crosses val="autoZero"/>
        <c:auto val="1"/>
        <c:lblAlgn val="ctr"/>
        <c:lblOffset val="100"/>
        <c:tickLblSkip val="1"/>
        <c:tickMarkSkip val="1"/>
        <c:noMultiLvlLbl val="0"/>
      </c:catAx>
      <c:valAx>
        <c:axId val="263611712"/>
        <c:scaling>
          <c:orientation val="minMax"/>
          <c:max val="0.4"/>
          <c:min val="0"/>
        </c:scaling>
        <c:delete val="0"/>
        <c:axPos val="l"/>
        <c:majorGridlines>
          <c:spPr>
            <a:ln w="3175">
              <a:solidFill>
                <a:schemeClr val="bg1">
                  <a:lumMod val="65000"/>
                </a:schemeClr>
              </a:solidFill>
              <a:prstDash val="solid"/>
            </a:ln>
          </c:spPr>
        </c:majorGridlines>
        <c:minorGridlines>
          <c:spPr>
            <a:ln>
              <a:solidFill>
                <a:srgbClr val="000000"/>
              </a:solidFill>
            </a:ln>
          </c:spPr>
        </c:minorGridlines>
        <c:title>
          <c:tx>
            <c:rich>
              <a:bodyPr rot="0" vert="horz"/>
              <a:lstStyle/>
              <a:p>
                <a:pPr algn="ctr">
                  <a:defRPr sz="1000" b="0" i="0" u="none" strike="noStrike" baseline="0">
                    <a:solidFill>
                      <a:srgbClr val="000000"/>
                    </a:solidFill>
                    <a:latin typeface="Arial"/>
                    <a:ea typeface="Arial"/>
                    <a:cs typeface="Arial"/>
                  </a:defRPr>
                </a:pPr>
                <a:r>
                  <a:rPr lang="en-US" sz="1000" b="0"/>
                  <a:t>Error rate</a:t>
                </a:r>
              </a:p>
            </c:rich>
          </c:tx>
          <c:layout>
            <c:manualLayout>
              <c:xMode val="edge"/>
              <c:yMode val="edge"/>
              <c:x val="1.1876487467038649E-2"/>
              <c:y val="4.9382816118573411E-2"/>
            </c:manualLayout>
          </c:layout>
          <c:overlay val="0"/>
          <c:spPr>
            <a:noFill/>
            <a:ln w="25400">
              <a:noFill/>
            </a:ln>
          </c:spPr>
        </c:title>
        <c:numFmt formatCode="0%" sourceLinked="0"/>
        <c:majorTickMark val="out"/>
        <c:minorTickMark val="out"/>
        <c:tickLblPos val="nextTo"/>
        <c:spPr>
          <a:ln w="3175">
            <a:solidFill>
              <a:srgbClr val="000000"/>
            </a:solidFill>
            <a:prstDash val="solid"/>
          </a:ln>
        </c:spPr>
        <c:txPr>
          <a:bodyPr rot="0" vert="horz"/>
          <a:lstStyle/>
          <a:p>
            <a:pPr>
              <a:defRPr sz="1000" b="0" i="0" u="none" strike="noStrike" baseline="0">
                <a:solidFill>
                  <a:srgbClr val="000000"/>
                </a:solidFill>
                <a:latin typeface="Arial"/>
                <a:ea typeface="Arial"/>
                <a:cs typeface="Arial"/>
              </a:defRPr>
            </a:pPr>
            <a:endParaRPr lang="en-US"/>
          </a:p>
        </c:txPr>
        <c:crossAx val="263609752"/>
        <c:crosses val="autoZero"/>
        <c:crossBetween val="between"/>
        <c:majorUnit val="0.1"/>
        <c:minorUnit val="0.1"/>
      </c:valAx>
      <c:spPr>
        <a:noFill/>
        <a:ln w="25400">
          <a:noFill/>
        </a:ln>
      </c:spPr>
    </c:plotArea>
    <c:legend>
      <c:legendPos val="r"/>
      <c:layout>
        <c:manualLayout>
          <c:xMode val="edge"/>
          <c:yMode val="edge"/>
          <c:x val="0.6138074391820425"/>
          <c:y val="0.14249413819548154"/>
          <c:w val="0.36940347475222313"/>
          <c:h val="7.3514917787962292E-2"/>
        </c:manualLayout>
      </c:layout>
      <c:overlay val="0"/>
      <c:spPr>
        <a:solidFill>
          <a:srgbClr val="FFFFFF"/>
        </a:solidFill>
        <a:ln w="3175">
          <a:noFill/>
          <a:prstDash val="solid"/>
        </a:ln>
      </c:spPr>
      <c:txPr>
        <a:bodyPr/>
        <a:lstStyle/>
        <a:p>
          <a:pPr>
            <a:defRPr sz="1000" b="0" i="0" u="none" strike="noStrike" baseline="0">
              <a:solidFill>
                <a:srgbClr val="000000"/>
              </a:solidFill>
              <a:latin typeface="Arial"/>
              <a:ea typeface="Arial"/>
              <a:cs typeface="Arial"/>
            </a:defRPr>
          </a:pPr>
          <a:endParaRPr lang="en-US"/>
        </a:p>
      </c:txPr>
    </c:legend>
    <c:plotVisOnly val="1"/>
    <c:dispBlanksAs val="gap"/>
    <c:showDLblsOverMax val="0"/>
  </c:chart>
  <c:spPr>
    <a:solidFill>
      <a:srgbClr val="FFFFFF"/>
    </a:solidFill>
    <a:ln w="3175">
      <a:noFill/>
      <a:prstDash val="solid"/>
    </a:ln>
  </c:spPr>
  <c:txPr>
    <a:bodyPr/>
    <a:lstStyle/>
    <a:p>
      <a:pPr>
        <a:defRPr sz="850" b="0" i="0" u="none" strike="noStrike" baseline="0">
          <a:solidFill>
            <a:srgbClr val="000000"/>
          </a:solidFill>
          <a:latin typeface="Arial"/>
          <a:ea typeface="Arial"/>
          <a:cs typeface="Arial"/>
        </a:defRPr>
      </a:pPr>
      <a:endParaRPr lang="en-US"/>
    </a:p>
  </c:txPr>
  <c:externalData r:id="rId1">
    <c:autoUpdate val="0"/>
  </c:externalData>
</c:chartSpace>
</file>

<file path=ppt/charts/chart6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tx>
        <c:rich>
          <a:bodyPr/>
          <a:lstStyle/>
          <a:p>
            <a:pPr>
              <a:defRPr sz="1200" b="1" i="0" u="none" strike="noStrike" baseline="0">
                <a:solidFill>
                  <a:srgbClr val="000000"/>
                </a:solidFill>
                <a:latin typeface="Arial"/>
                <a:ea typeface="Arial"/>
                <a:cs typeface="Arial"/>
              </a:defRPr>
            </a:pPr>
            <a:r>
              <a:rPr lang="en-US" sz="1200"/>
              <a:t>Self reported subjective rating </a:t>
            </a:r>
            <a:endParaRPr lang="en-US" sz="1200" i="0"/>
          </a:p>
        </c:rich>
      </c:tx>
      <c:layout>
        <c:manualLayout>
          <c:xMode val="edge"/>
          <c:yMode val="edge"/>
          <c:x val="5.9932818456843763E-2"/>
          <c:y val="4.0606598814176914E-2"/>
        </c:manualLayout>
      </c:layout>
      <c:overlay val="0"/>
      <c:spPr>
        <a:noFill/>
        <a:ln w="25400">
          <a:noFill/>
        </a:ln>
      </c:spPr>
    </c:title>
    <c:autoTitleDeleted val="0"/>
    <c:plotArea>
      <c:layout>
        <c:manualLayout>
          <c:layoutTarget val="inner"/>
          <c:xMode val="edge"/>
          <c:yMode val="edge"/>
          <c:x val="4.2001586997719886E-2"/>
          <c:y val="0.11556807795191741"/>
          <c:w val="0.93350954306676981"/>
          <c:h val="0.8599377793430778"/>
        </c:manualLayout>
      </c:layout>
      <c:barChart>
        <c:barDir val="col"/>
        <c:grouping val="clustered"/>
        <c:varyColors val="0"/>
        <c:ser>
          <c:idx val="1"/>
          <c:order val="0"/>
          <c:tx>
            <c:strRef>
              <c:f>scales!$W$3</c:f>
              <c:strCache>
                <c:ptCount val="1"/>
                <c:pt idx="0">
                  <c:v>Mouth open</c:v>
                </c:pt>
              </c:strCache>
            </c:strRef>
          </c:tx>
          <c:spPr>
            <a:solidFill>
              <a:schemeClr val="bg1">
                <a:lumMod val="75000"/>
              </a:schemeClr>
            </a:solidFill>
            <a:ln w="12700">
              <a:solidFill>
                <a:srgbClr val="000000"/>
              </a:solidFill>
              <a:prstDash val="solid"/>
            </a:ln>
          </c:spPr>
          <c:invertIfNegative val="0"/>
          <c:errBars>
            <c:errBarType val="both"/>
            <c:errValType val="cust"/>
            <c:noEndCap val="0"/>
            <c:plus>
              <c:numRef>
                <c:f>(scales!$X$6,scales!$X$23,scales!$X$40,scales!$X$57,scales!$X$74,scales!$X$91,scales!$X$108)</c:f>
                <c:numCache>
                  <c:formatCode>General</c:formatCode>
                  <c:ptCount val="7"/>
                  <c:pt idx="0">
                    <c:v>2.1213203435596424</c:v>
                  </c:pt>
                  <c:pt idx="1">
                    <c:v>1.8322507626258087</c:v>
                  </c:pt>
                  <c:pt idx="2">
                    <c:v>2.3299294900428702</c:v>
                  </c:pt>
                  <c:pt idx="3">
                    <c:v>1.9594095320493148</c:v>
                  </c:pt>
                  <c:pt idx="4">
                    <c:v>2.5495097567963922</c:v>
                  </c:pt>
                  <c:pt idx="5">
                    <c:v>2.2320714274285347</c:v>
                  </c:pt>
                  <c:pt idx="6">
                    <c:v>1.8468119248354136</c:v>
                  </c:pt>
                </c:numCache>
              </c:numRef>
            </c:plus>
            <c:minus>
              <c:numRef>
                <c:f>(scales!$X$6,scales!$X$23,scales!$X$40,scales!$X$57,scales!$X$74,scales!$X$91,scales!$X$108)</c:f>
                <c:numCache>
                  <c:formatCode>General</c:formatCode>
                  <c:ptCount val="7"/>
                  <c:pt idx="0">
                    <c:v>2.1213203435596424</c:v>
                  </c:pt>
                  <c:pt idx="1">
                    <c:v>1.8322507626258087</c:v>
                  </c:pt>
                  <c:pt idx="2">
                    <c:v>2.3299294900428702</c:v>
                  </c:pt>
                  <c:pt idx="3">
                    <c:v>1.9594095320493148</c:v>
                  </c:pt>
                  <c:pt idx="4">
                    <c:v>2.5495097567963922</c:v>
                  </c:pt>
                  <c:pt idx="5">
                    <c:v>2.2320714274285347</c:v>
                  </c:pt>
                  <c:pt idx="6">
                    <c:v>1.8468119248354136</c:v>
                  </c:pt>
                </c:numCache>
              </c:numRef>
            </c:minus>
          </c:errBars>
          <c:cat>
            <c:strRef>
              <c:f>[1]scales!$F$2:$L$2</c:f>
              <c:strCache>
                <c:ptCount val="7"/>
                <c:pt idx="0">
                  <c:v>General</c:v>
                </c:pt>
                <c:pt idx="1">
                  <c:v>Pleasantness</c:v>
                </c:pt>
                <c:pt idx="2">
                  <c:v>Dominance</c:v>
                </c:pt>
                <c:pt idx="3">
                  <c:v>Quickness</c:v>
                </c:pt>
                <c:pt idx="4">
                  <c:v>Acuracy</c:v>
                </c:pt>
                <c:pt idx="5">
                  <c:v>Efficiency</c:v>
                </c:pt>
                <c:pt idx="6">
                  <c:v>Difficulty</c:v>
                </c:pt>
              </c:strCache>
            </c:strRef>
          </c:cat>
          <c:val>
            <c:numRef>
              <c:f>(scales!$W$6,scales!$W$23,scales!$W$40,scales!$W$57,scales!$W$74,scales!$W$91,scales!$W$108)</c:f>
              <c:numCache>
                <c:formatCode>General</c:formatCode>
                <c:ptCount val="7"/>
                <c:pt idx="0">
                  <c:v>1.25</c:v>
                </c:pt>
                <c:pt idx="1">
                  <c:v>0.75</c:v>
                </c:pt>
                <c:pt idx="2">
                  <c:v>1.5</c:v>
                </c:pt>
                <c:pt idx="3">
                  <c:v>-0.125</c:v>
                </c:pt>
                <c:pt idx="4">
                  <c:v>1.25</c:v>
                </c:pt>
                <c:pt idx="5">
                  <c:v>0.125</c:v>
                </c:pt>
                <c:pt idx="6">
                  <c:v>1.375</c:v>
                </c:pt>
              </c:numCache>
            </c:numRef>
          </c:val>
        </c:ser>
        <c:ser>
          <c:idx val="0"/>
          <c:order val="1"/>
          <c:tx>
            <c:strRef>
              <c:f>scales!$Y$3</c:f>
              <c:strCache>
                <c:ptCount val="1"/>
                <c:pt idx="0">
                  <c:v>Brows up</c:v>
                </c:pt>
              </c:strCache>
            </c:strRef>
          </c:tx>
          <c:spPr>
            <a:solidFill>
              <a:schemeClr val="tx1">
                <a:lumMod val="65000"/>
                <a:lumOff val="35000"/>
              </a:schemeClr>
            </a:solidFill>
          </c:spPr>
          <c:invertIfNegative val="0"/>
          <c:errBars>
            <c:errBarType val="both"/>
            <c:errValType val="cust"/>
            <c:noEndCap val="0"/>
            <c:plus>
              <c:numRef>
                <c:f>(scales!$Z$6,scales!$Z$23,scales!$Z$40,scales!$Z$57,scales!$Z$74,scales!$Z$91,scales!$Z$108)</c:f>
                <c:numCache>
                  <c:formatCode>General</c:formatCode>
                  <c:ptCount val="7"/>
                  <c:pt idx="0">
                    <c:v>1.0606601717798212</c:v>
                  </c:pt>
                  <c:pt idx="1">
                    <c:v>1.8468119248354136</c:v>
                  </c:pt>
                  <c:pt idx="2">
                    <c:v>1.6690459207925603</c:v>
                  </c:pt>
                  <c:pt idx="3">
                    <c:v>1.4142135623730951</c:v>
                  </c:pt>
                  <c:pt idx="4">
                    <c:v>1.8322507626258087</c:v>
                  </c:pt>
                  <c:pt idx="5">
                    <c:v>1.6690459207925603</c:v>
                  </c:pt>
                  <c:pt idx="6">
                    <c:v>2.2519832529192065</c:v>
                  </c:pt>
                </c:numCache>
              </c:numRef>
            </c:plus>
            <c:minus>
              <c:numRef>
                <c:f>(scales!$Z$6,scales!$Z$23,scales!$Z$40,scales!$Z$57,scales!$Z$74,scales!$Z$91,scales!$Z$108)</c:f>
                <c:numCache>
                  <c:formatCode>General</c:formatCode>
                  <c:ptCount val="7"/>
                  <c:pt idx="0">
                    <c:v>1.0606601717798212</c:v>
                  </c:pt>
                  <c:pt idx="1">
                    <c:v>1.8468119248354136</c:v>
                  </c:pt>
                  <c:pt idx="2">
                    <c:v>1.6690459207925603</c:v>
                  </c:pt>
                  <c:pt idx="3">
                    <c:v>1.4142135623730951</c:v>
                  </c:pt>
                  <c:pt idx="4">
                    <c:v>1.8322507626258087</c:v>
                  </c:pt>
                  <c:pt idx="5">
                    <c:v>1.6690459207925603</c:v>
                  </c:pt>
                  <c:pt idx="6">
                    <c:v>2.2519832529192065</c:v>
                  </c:pt>
                </c:numCache>
              </c:numRef>
            </c:minus>
          </c:errBars>
          <c:val>
            <c:numRef>
              <c:f>(scales!$Y$6,scales!$Y$23,scales!$Y$40,scales!$Y$57,scales!$Y$74,scales!$Y$91,scales!$Y$108)</c:f>
              <c:numCache>
                <c:formatCode>General</c:formatCode>
                <c:ptCount val="7"/>
                <c:pt idx="0">
                  <c:v>-0.375</c:v>
                </c:pt>
                <c:pt idx="1">
                  <c:v>-0.375</c:v>
                </c:pt>
                <c:pt idx="2">
                  <c:v>0.25</c:v>
                </c:pt>
                <c:pt idx="3">
                  <c:v>-0.5</c:v>
                </c:pt>
                <c:pt idx="4">
                  <c:v>-1.25</c:v>
                </c:pt>
                <c:pt idx="5">
                  <c:v>-0.75</c:v>
                </c:pt>
                <c:pt idx="6">
                  <c:v>-0.25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50"/>
        <c:axId val="263613672"/>
        <c:axId val="263607008"/>
      </c:barChart>
      <c:catAx>
        <c:axId val="263613672"/>
        <c:scaling>
          <c:orientation val="minMax"/>
        </c:scaling>
        <c:delete val="0"/>
        <c:axPos val="b"/>
        <c:numFmt formatCode="General" sourceLinked="1"/>
        <c:majorTickMark val="out"/>
        <c:minorTickMark val="none"/>
        <c:tickLblPos val="nextTo"/>
        <c:spPr>
          <a:ln w="3175">
            <a:solidFill>
              <a:srgbClr val="000000"/>
            </a:solidFill>
            <a:prstDash val="solid"/>
          </a:ln>
        </c:spPr>
        <c:txPr>
          <a:bodyPr rot="-2100000" vert="horz"/>
          <a:lstStyle/>
          <a:p>
            <a:pPr>
              <a:defRPr sz="1100" b="0" i="0" u="none" strike="noStrike" baseline="0">
                <a:solidFill>
                  <a:srgbClr val="000000"/>
                </a:solidFill>
                <a:latin typeface="Arial"/>
                <a:ea typeface="Arial"/>
                <a:cs typeface="Arial"/>
              </a:defRPr>
            </a:pPr>
            <a:endParaRPr lang="en-US"/>
          </a:p>
        </c:txPr>
        <c:crossAx val="263607008"/>
        <c:crosses val="autoZero"/>
        <c:auto val="1"/>
        <c:lblAlgn val="ctr"/>
        <c:lblOffset val="100"/>
        <c:tickLblSkip val="1"/>
        <c:tickMarkSkip val="1"/>
        <c:noMultiLvlLbl val="0"/>
      </c:catAx>
      <c:valAx>
        <c:axId val="263607008"/>
        <c:scaling>
          <c:orientation val="minMax"/>
          <c:max val="4"/>
          <c:min val="-4"/>
        </c:scaling>
        <c:delete val="0"/>
        <c:axPos val="l"/>
        <c:majorGridlines>
          <c:spPr>
            <a:ln w="3175">
              <a:solidFill>
                <a:schemeClr val="bg1">
                  <a:lumMod val="50000"/>
                </a:schemeClr>
              </a:solidFill>
              <a:prstDash val="solid"/>
            </a:ln>
          </c:spPr>
        </c:majorGridlines>
        <c:numFmt formatCode="General" sourceLinked="1"/>
        <c:majorTickMark val="out"/>
        <c:minorTickMark val="none"/>
        <c:tickLblPos val="nextTo"/>
        <c:spPr>
          <a:ln w="3175">
            <a:solidFill>
              <a:srgbClr val="000000"/>
            </a:solidFill>
            <a:prstDash val="solid"/>
          </a:ln>
        </c:spPr>
        <c:txPr>
          <a:bodyPr rot="0" vert="horz"/>
          <a:lstStyle/>
          <a:p>
            <a:pPr>
              <a:defRPr sz="1000" b="0" i="0" u="none" strike="noStrike" baseline="0">
                <a:solidFill>
                  <a:srgbClr val="000000"/>
                </a:solidFill>
                <a:latin typeface="Arial"/>
                <a:ea typeface="Arial"/>
                <a:cs typeface="Arial"/>
              </a:defRPr>
            </a:pPr>
            <a:endParaRPr lang="en-US"/>
          </a:p>
        </c:txPr>
        <c:crossAx val="263613672"/>
        <c:crosses val="autoZero"/>
        <c:crossBetween val="between"/>
        <c:majorUnit val="1"/>
      </c:valAx>
      <c:spPr>
        <a:noFill/>
        <a:ln w="25400">
          <a:noFill/>
        </a:ln>
      </c:spPr>
    </c:plotArea>
    <c:legend>
      <c:legendPos val="r"/>
      <c:layout>
        <c:manualLayout>
          <c:xMode val="edge"/>
          <c:yMode val="edge"/>
          <c:x val="0.63983749092750408"/>
          <c:y val="3.0123884768901644E-2"/>
          <c:w val="0.32913925171718506"/>
          <c:h val="7.0555658526947826E-2"/>
        </c:manualLayout>
      </c:layout>
      <c:overlay val="0"/>
      <c:spPr>
        <a:solidFill>
          <a:srgbClr val="FFFFFF"/>
        </a:solidFill>
        <a:ln w="25400">
          <a:noFill/>
        </a:ln>
      </c:spPr>
      <c:txPr>
        <a:bodyPr/>
        <a:lstStyle/>
        <a:p>
          <a:pPr>
            <a:defRPr sz="1200" b="0" i="0" u="none" strike="noStrike" baseline="0">
              <a:solidFill>
                <a:srgbClr val="000000"/>
              </a:solidFill>
              <a:latin typeface="Arial"/>
              <a:ea typeface="Arial"/>
              <a:cs typeface="Arial"/>
            </a:defRPr>
          </a:pPr>
          <a:endParaRPr lang="en-US"/>
        </a:p>
      </c:txPr>
    </c:legend>
    <c:plotVisOnly val="1"/>
    <c:dispBlanksAs val="gap"/>
    <c:showDLblsOverMax val="0"/>
  </c:chart>
  <c:spPr>
    <a:solidFill>
      <a:srgbClr val="FFFFFF"/>
    </a:solidFill>
    <a:ln w="9525">
      <a:noFill/>
    </a:ln>
  </c:spPr>
  <c:txPr>
    <a:bodyPr/>
    <a:lstStyle/>
    <a:p>
      <a:pPr>
        <a:defRPr sz="1000" b="0" i="0" u="none" strike="noStrike" baseline="0">
          <a:solidFill>
            <a:srgbClr val="000000"/>
          </a:solidFill>
          <a:latin typeface="Arial"/>
          <a:ea typeface="Arial"/>
          <a:cs typeface="Arial"/>
        </a:defRPr>
      </a:pPr>
      <a:endParaRPr lang="en-US"/>
    </a:p>
  </c:txPr>
  <c:externalData r:id="rId1">
    <c:autoUpdate val="0"/>
  </c:externalData>
</c:chartSpace>
</file>

<file path=ppt/charts/chart7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tx>
        <c:rich>
          <a:bodyPr/>
          <a:lstStyle/>
          <a:p>
            <a:pPr>
              <a:defRPr/>
            </a:pPr>
            <a:r>
              <a:rPr lang="fi-FI" b="1"/>
              <a:t>Speed</a:t>
            </a:r>
          </a:p>
        </c:rich>
      </c:tx>
      <c:layout>
        <c:manualLayout>
          <c:xMode val="edge"/>
          <c:yMode val="edge"/>
          <c:x val="0.20585956446655601"/>
          <c:y val="3.3950570305105898E-2"/>
        </c:manualLayout>
      </c:layout>
      <c:overlay val="0"/>
      <c:spPr>
        <a:noFill/>
        <a:ln w="25400">
          <a:noFill/>
        </a:ln>
      </c:spPr>
    </c:title>
    <c:autoTitleDeleted val="0"/>
    <c:plotArea>
      <c:layout>
        <c:manualLayout>
          <c:layoutTarget val="inner"/>
          <c:xMode val="edge"/>
          <c:yMode val="edge"/>
          <c:x val="9.10532976727077E-2"/>
          <c:y val="0.15740788184763799"/>
          <c:w val="0.88519498008117203"/>
          <c:h val="0.73614532598679905"/>
        </c:manualLayout>
      </c:layout>
      <c:barChart>
        <c:barDir val="col"/>
        <c:grouping val="clustered"/>
        <c:varyColors val="0"/>
        <c:ser>
          <c:idx val="0"/>
          <c:order val="0"/>
          <c:tx>
            <c:v>Eye typing</c:v>
          </c:tx>
          <c:spPr>
            <a:solidFill>
              <a:schemeClr val="tx1">
                <a:lumMod val="75000"/>
                <a:lumOff val="25000"/>
              </a:schemeClr>
            </a:solidFill>
            <a:ln>
              <a:solidFill>
                <a:schemeClr val="tx1"/>
              </a:solidFill>
            </a:ln>
          </c:spPr>
          <c:invertIfNegative val="0"/>
          <c:errBars>
            <c:errBarType val="both"/>
            <c:errValType val="cust"/>
            <c:noEndCap val="0"/>
            <c:plus>
              <c:numRef>
                <c:f>('averages(learning)'!$E$20,'averages(learning)'!$E$39,'averages(learning)'!$E$58)</c:f>
                <c:numCache>
                  <c:formatCode>General</c:formatCode>
                  <c:ptCount val="3"/>
                  <c:pt idx="0">
                    <c:v>2.4538054314900068</c:v>
                  </c:pt>
                  <c:pt idx="1">
                    <c:v>2.1489513615614655</c:v>
                  </c:pt>
                  <c:pt idx="2">
                    <c:v>3.4160687222416004</c:v>
                  </c:pt>
                </c:numCache>
              </c:numRef>
            </c:plus>
            <c:minus>
              <c:numRef>
                <c:f>('averages(learning)'!$E$20,'averages(learning)'!$E$39,'averages(learning)'!$E$58)</c:f>
                <c:numCache>
                  <c:formatCode>General</c:formatCode>
                  <c:ptCount val="3"/>
                  <c:pt idx="0">
                    <c:v>2.4538054314900068</c:v>
                  </c:pt>
                  <c:pt idx="1">
                    <c:v>2.1489513615614655</c:v>
                  </c:pt>
                  <c:pt idx="2">
                    <c:v>3.4160687222416004</c:v>
                  </c:pt>
                </c:numCache>
              </c:numRef>
            </c:minus>
          </c:errBars>
          <c:cat>
            <c:strRef>
              <c:f>('averages(learning)'!$A$3,'averages(learning)'!$A$22,'averages(learning)'!$A$41)</c:f>
              <c:strCache>
                <c:ptCount val="3"/>
                <c:pt idx="0">
                  <c:v>Main experiment</c:v>
                </c:pt>
                <c:pt idx="1">
                  <c:v>Follow-up test 1</c:v>
                </c:pt>
                <c:pt idx="2">
                  <c:v>Follow-up test 2</c:v>
                </c:pt>
              </c:strCache>
            </c:strRef>
          </c:cat>
          <c:val>
            <c:numRef>
              <c:f>('averages(learning)'!$E$18,'averages(learning)'!$E$37,'averages(learning)'!$E$56)</c:f>
              <c:numCache>
                <c:formatCode>0.00</c:formatCode>
                <c:ptCount val="3"/>
                <c:pt idx="0">
                  <c:v>6.4742892185799938</c:v>
                </c:pt>
                <c:pt idx="1">
                  <c:v>6.6509599719947312</c:v>
                </c:pt>
                <c:pt idx="2">
                  <c:v>7.9548269845564903</c:v>
                </c:pt>
              </c:numCache>
            </c:numRef>
          </c:val>
        </c:ser>
        <c:ser>
          <c:idx val="1"/>
          <c:order val="1"/>
          <c:tx>
            <c:v>Face typing</c:v>
          </c:tx>
          <c:spPr>
            <a:solidFill>
              <a:schemeClr val="tx1">
                <a:lumMod val="50000"/>
                <a:lumOff val="50000"/>
              </a:schemeClr>
            </a:solidFill>
            <a:ln>
              <a:solidFill>
                <a:schemeClr val="tx1"/>
              </a:solidFill>
            </a:ln>
          </c:spPr>
          <c:invertIfNegative val="0"/>
          <c:errBars>
            <c:errBarType val="both"/>
            <c:errValType val="cust"/>
            <c:noEndCap val="0"/>
            <c:plus>
              <c:numRef>
                <c:f>('averages(learning)'!$E$84,'averages(learning)'!$E$103,'averages(learning)'!$E$122)</c:f>
                <c:numCache>
                  <c:formatCode>General</c:formatCode>
                  <c:ptCount val="3"/>
                  <c:pt idx="0">
                    <c:v>1.3823209658454172</c:v>
                  </c:pt>
                  <c:pt idx="1">
                    <c:v>0.58209286001248162</c:v>
                  </c:pt>
                  <c:pt idx="2">
                    <c:v>0.74583296913819064</c:v>
                  </c:pt>
                </c:numCache>
              </c:numRef>
            </c:plus>
            <c:minus>
              <c:numRef>
                <c:f>('averages(learning)'!$E$84,'averages(learning)'!$E$103,'averages(learning)'!$E$122)</c:f>
                <c:numCache>
                  <c:formatCode>General</c:formatCode>
                  <c:ptCount val="3"/>
                  <c:pt idx="0">
                    <c:v>1.3823209658454172</c:v>
                  </c:pt>
                  <c:pt idx="1">
                    <c:v>0.58209286001248162</c:v>
                  </c:pt>
                  <c:pt idx="2">
                    <c:v>0.74583296913819064</c:v>
                  </c:pt>
                </c:numCache>
              </c:numRef>
            </c:minus>
          </c:errBars>
          <c:cat>
            <c:strRef>
              <c:f>('averages(learning)'!$A$3,'averages(learning)'!$A$22,'averages(learning)'!$A$41)</c:f>
              <c:strCache>
                <c:ptCount val="3"/>
                <c:pt idx="0">
                  <c:v>Main experiment</c:v>
                </c:pt>
                <c:pt idx="1">
                  <c:v>Follow-up test 1</c:v>
                </c:pt>
                <c:pt idx="2">
                  <c:v>Follow-up test 2</c:v>
                </c:pt>
              </c:strCache>
            </c:strRef>
          </c:cat>
          <c:val>
            <c:numRef>
              <c:f>('averages(learning)'!$E$82,'averages(learning)'!$E$101,'averages(learning)'!$E$120)</c:f>
              <c:numCache>
                <c:formatCode>0.00</c:formatCode>
                <c:ptCount val="3"/>
                <c:pt idx="0">
                  <c:v>3.8922037191274783</c:v>
                </c:pt>
                <c:pt idx="1">
                  <c:v>3.4663609076109076</c:v>
                </c:pt>
                <c:pt idx="2">
                  <c:v>3.7667104259376987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50"/>
        <c:axId val="363546904"/>
        <c:axId val="363545728"/>
      </c:barChart>
      <c:catAx>
        <c:axId val="363546904"/>
        <c:scaling>
          <c:orientation val="minMax"/>
        </c:scaling>
        <c:delete val="0"/>
        <c:axPos val="b"/>
        <c:numFmt formatCode="General" sourceLinked="1"/>
        <c:majorTickMark val="out"/>
        <c:minorTickMark val="none"/>
        <c:tickLblPos val="nextTo"/>
        <c:spPr>
          <a:ln w="3175">
            <a:solidFill>
              <a:srgbClr val="000000"/>
            </a:solidFill>
            <a:prstDash val="solid"/>
          </a:ln>
        </c:spPr>
        <c:txPr>
          <a:bodyPr rot="0" vert="horz"/>
          <a:lstStyle/>
          <a:p>
            <a:pPr>
              <a:defRPr/>
            </a:pPr>
            <a:endParaRPr lang="en-US"/>
          </a:p>
        </c:txPr>
        <c:crossAx val="363545728"/>
        <c:crosses val="autoZero"/>
        <c:auto val="1"/>
        <c:lblAlgn val="ctr"/>
        <c:lblOffset val="100"/>
        <c:tickLblSkip val="1"/>
        <c:tickMarkSkip val="1"/>
        <c:noMultiLvlLbl val="0"/>
      </c:catAx>
      <c:valAx>
        <c:axId val="363545728"/>
        <c:scaling>
          <c:orientation val="minMax"/>
          <c:max val="10"/>
          <c:min val="0"/>
        </c:scaling>
        <c:delete val="0"/>
        <c:axPos val="l"/>
        <c:majorGridlines>
          <c:spPr>
            <a:ln w="3175">
              <a:solidFill>
                <a:schemeClr val="bg1">
                  <a:lumMod val="65000"/>
                </a:schemeClr>
              </a:solidFill>
              <a:prstDash val="solid"/>
            </a:ln>
          </c:spPr>
        </c:majorGridlines>
        <c:title>
          <c:tx>
            <c:rich>
              <a:bodyPr rot="0" vert="horz"/>
              <a:lstStyle/>
              <a:p>
                <a:pPr algn="ctr">
                  <a:defRPr/>
                </a:pPr>
                <a:r>
                  <a:rPr lang="fi-FI"/>
                  <a:t>WPM</a:t>
                </a:r>
              </a:p>
            </c:rich>
          </c:tx>
          <c:layout>
            <c:manualLayout>
              <c:xMode val="edge"/>
              <c:yMode val="edge"/>
              <c:x val="1.18764845605701E-2"/>
              <c:y val="4.9382860599674103E-2"/>
            </c:manualLayout>
          </c:layout>
          <c:overlay val="0"/>
          <c:spPr>
            <a:noFill/>
            <a:ln w="25400">
              <a:noFill/>
            </a:ln>
          </c:spPr>
        </c:title>
        <c:numFmt formatCode="0.0" sourceLinked="0"/>
        <c:majorTickMark val="out"/>
        <c:minorTickMark val="none"/>
        <c:tickLblPos val="nextTo"/>
        <c:spPr>
          <a:ln w="3175">
            <a:solidFill>
              <a:schemeClr val="bg1">
                <a:lumMod val="50000"/>
              </a:schemeClr>
            </a:solidFill>
            <a:prstDash val="solid"/>
          </a:ln>
        </c:spPr>
        <c:txPr>
          <a:bodyPr rot="0" vert="horz"/>
          <a:lstStyle/>
          <a:p>
            <a:pPr>
              <a:defRPr/>
            </a:pPr>
            <a:endParaRPr lang="en-US"/>
          </a:p>
        </c:txPr>
        <c:crossAx val="363546904"/>
        <c:crosses val="autoZero"/>
        <c:crossBetween val="between"/>
        <c:majorUnit val="0.5"/>
      </c:valAx>
      <c:spPr>
        <a:noFill/>
        <a:ln w="25400">
          <a:noFill/>
        </a:ln>
      </c:spPr>
    </c:plotArea>
    <c:legend>
      <c:legendPos val="r"/>
      <c:layout>
        <c:manualLayout>
          <c:xMode val="edge"/>
          <c:yMode val="edge"/>
          <c:x val="0.60918627928021263"/>
          <c:y val="3.257236217106059E-2"/>
          <c:w val="0.36193305991141367"/>
          <c:h val="9.49563058056625E-2"/>
        </c:manualLayout>
      </c:layout>
      <c:overlay val="0"/>
      <c:spPr>
        <a:solidFill>
          <a:srgbClr val="FFFFFF"/>
        </a:solidFill>
        <a:ln w="3175">
          <a:noFill/>
          <a:prstDash val="solid"/>
        </a:ln>
      </c:spPr>
    </c:legend>
    <c:plotVisOnly val="1"/>
    <c:dispBlanksAs val="gap"/>
    <c:showDLblsOverMax val="0"/>
  </c:chart>
  <c:spPr>
    <a:solidFill>
      <a:srgbClr val="FFFFFF"/>
    </a:solidFill>
    <a:ln w="3175">
      <a:noFill/>
      <a:prstDash val="solid"/>
    </a:ln>
  </c:spPr>
  <c:txPr>
    <a:bodyPr/>
    <a:lstStyle/>
    <a:p>
      <a:pPr>
        <a:defRPr sz="1200" b="0" i="0" u="none" strike="noStrike" baseline="0">
          <a:solidFill>
            <a:srgbClr val="000000"/>
          </a:solidFill>
          <a:latin typeface="Arial"/>
          <a:ea typeface="Arial"/>
          <a:cs typeface="Arial"/>
        </a:defRPr>
      </a:pPr>
      <a:endParaRPr lang="en-US"/>
    </a:p>
  </c:txPr>
  <c:externalData r:id="rId1">
    <c:autoUpdate val="0"/>
  </c:externalData>
</c:chartSpace>
</file>

<file path=ppt/charts/chart8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tx>
        <c:rich>
          <a:bodyPr/>
          <a:lstStyle/>
          <a:p>
            <a:pPr>
              <a:defRPr/>
            </a:pPr>
            <a:r>
              <a:rPr lang="fi-FI" b="1" dirty="0"/>
              <a:t>Errors</a:t>
            </a:r>
          </a:p>
        </c:rich>
      </c:tx>
      <c:layout>
        <c:manualLayout>
          <c:xMode val="edge"/>
          <c:yMode val="edge"/>
          <c:x val="0.20871408326131352"/>
          <c:y val="4.5466773467136186E-2"/>
        </c:manualLayout>
      </c:layout>
      <c:overlay val="0"/>
      <c:spPr>
        <a:noFill/>
        <a:ln w="25400">
          <a:noFill/>
        </a:ln>
      </c:spPr>
    </c:title>
    <c:autoTitleDeleted val="0"/>
    <c:plotArea>
      <c:layout>
        <c:manualLayout>
          <c:layoutTarget val="inner"/>
          <c:xMode val="edge"/>
          <c:yMode val="edge"/>
          <c:x val="9.10532976727077E-2"/>
          <c:y val="0.15740788184763799"/>
          <c:w val="0.88519498008117203"/>
          <c:h val="0.73614532598679905"/>
        </c:manualLayout>
      </c:layout>
      <c:barChart>
        <c:barDir val="col"/>
        <c:grouping val="clustered"/>
        <c:varyColors val="0"/>
        <c:ser>
          <c:idx val="0"/>
          <c:order val="0"/>
          <c:tx>
            <c:v>Eye typing</c:v>
          </c:tx>
          <c:spPr>
            <a:solidFill>
              <a:schemeClr val="tx1">
                <a:lumMod val="75000"/>
                <a:lumOff val="25000"/>
              </a:schemeClr>
            </a:solidFill>
            <a:ln>
              <a:solidFill>
                <a:schemeClr val="tx1"/>
              </a:solidFill>
            </a:ln>
          </c:spPr>
          <c:invertIfNegative val="0"/>
          <c:errBars>
            <c:errBarType val="both"/>
            <c:errValType val="cust"/>
            <c:noEndCap val="0"/>
            <c:plus>
              <c:numRef>
                <c:f>('averages(learning)'!$M$20,'averages(learning)'!$M$39,'averages(learning)'!$M$58)</c:f>
                <c:numCache>
                  <c:formatCode>General</c:formatCode>
                  <c:ptCount val="3"/>
                  <c:pt idx="0">
                    <c:v>2.107338503202604</c:v>
                  </c:pt>
                  <c:pt idx="1">
                    <c:v>0.39613970550914812</c:v>
                  </c:pt>
                  <c:pt idx="2">
                    <c:v>0.88761019273735786</c:v>
                  </c:pt>
                </c:numCache>
              </c:numRef>
            </c:plus>
            <c:minus>
              <c:numRef>
                <c:f>('averages(learning)'!$M$20,'averages(learning)'!$M$39,'averages(learning)'!$M$58)</c:f>
                <c:numCache>
                  <c:formatCode>General</c:formatCode>
                  <c:ptCount val="3"/>
                  <c:pt idx="0">
                    <c:v>2.107338503202604</c:v>
                  </c:pt>
                  <c:pt idx="1">
                    <c:v>0.39613970550914812</c:v>
                  </c:pt>
                  <c:pt idx="2">
                    <c:v>0.88761019273735786</c:v>
                  </c:pt>
                </c:numCache>
              </c:numRef>
            </c:minus>
          </c:errBars>
          <c:cat>
            <c:strRef>
              <c:f>('averages(learning)'!$A$3,'averages(learning)'!$A$22,'averages(learning)'!$A$41)</c:f>
              <c:strCache>
                <c:ptCount val="3"/>
                <c:pt idx="0">
                  <c:v>Main experiment</c:v>
                </c:pt>
                <c:pt idx="1">
                  <c:v>Follow-up test 1</c:v>
                </c:pt>
                <c:pt idx="2">
                  <c:v>Follow-up test 2</c:v>
                </c:pt>
              </c:strCache>
            </c:strRef>
          </c:cat>
          <c:val>
            <c:numRef>
              <c:f>('averages(learning)'!$M$18,'averages(learning)'!$M$37,'averages(learning)'!$M$56)</c:f>
              <c:numCache>
                <c:formatCode>0.00</c:formatCode>
                <c:ptCount val="3"/>
                <c:pt idx="0">
                  <c:v>1.3731144300848834</c:v>
                </c:pt>
                <c:pt idx="1">
                  <c:v>0.46677096064958351</c:v>
                </c:pt>
                <c:pt idx="2">
                  <c:v>0.81437031050636011</c:v>
                </c:pt>
              </c:numCache>
            </c:numRef>
          </c:val>
        </c:ser>
        <c:ser>
          <c:idx val="1"/>
          <c:order val="1"/>
          <c:tx>
            <c:v>Face typing</c:v>
          </c:tx>
          <c:spPr>
            <a:solidFill>
              <a:schemeClr val="tx1">
                <a:lumMod val="50000"/>
                <a:lumOff val="50000"/>
              </a:schemeClr>
            </a:solidFill>
            <a:ln>
              <a:solidFill>
                <a:schemeClr val="tx1"/>
              </a:solidFill>
            </a:ln>
          </c:spPr>
          <c:invertIfNegative val="0"/>
          <c:errBars>
            <c:errBarType val="both"/>
            <c:errValType val="cust"/>
            <c:noEndCap val="0"/>
            <c:plus>
              <c:numRef>
                <c:f>('averages(learning)'!$M$84,'averages(learning)'!$M$103,'averages(learning)'!$M$122)</c:f>
                <c:numCache>
                  <c:formatCode>General</c:formatCode>
                  <c:ptCount val="3"/>
                  <c:pt idx="0">
                    <c:v>0.57672624482326373</c:v>
                  </c:pt>
                  <c:pt idx="1">
                    <c:v>0.41069459506651151</c:v>
                  </c:pt>
                  <c:pt idx="2">
                    <c:v>0.27163184196194923</c:v>
                  </c:pt>
                </c:numCache>
              </c:numRef>
            </c:plus>
            <c:minus>
              <c:numRef>
                <c:f>('averages(learning)'!$M$84,'averages(learning)'!$M$103,'averages(learning)'!$M$122)</c:f>
                <c:numCache>
                  <c:formatCode>General</c:formatCode>
                  <c:ptCount val="3"/>
                  <c:pt idx="0">
                    <c:v>0.57672624482326373</c:v>
                  </c:pt>
                  <c:pt idx="1">
                    <c:v>0.41069459506651151</c:v>
                  </c:pt>
                  <c:pt idx="2">
                    <c:v>0.27163184196194923</c:v>
                  </c:pt>
                </c:numCache>
              </c:numRef>
            </c:minus>
          </c:errBars>
          <c:cat>
            <c:strRef>
              <c:f>('averages(learning)'!$A$3,'averages(learning)'!$A$22,'averages(learning)'!$A$41)</c:f>
              <c:strCache>
                <c:ptCount val="3"/>
                <c:pt idx="0">
                  <c:v>Main experiment</c:v>
                </c:pt>
                <c:pt idx="1">
                  <c:v>Follow-up test 1</c:v>
                </c:pt>
                <c:pt idx="2">
                  <c:v>Follow-up test 2</c:v>
                </c:pt>
              </c:strCache>
            </c:strRef>
          </c:cat>
          <c:val>
            <c:numRef>
              <c:f>('averages(learning)'!$M$82,'averages(learning)'!$M$101,'averages(learning)'!$M$120)</c:f>
              <c:numCache>
                <c:formatCode>0.00</c:formatCode>
                <c:ptCount val="3"/>
                <c:pt idx="0">
                  <c:v>0.31822117276662731</c:v>
                </c:pt>
                <c:pt idx="1">
                  <c:v>0.25339179528436184</c:v>
                </c:pt>
                <c:pt idx="2">
                  <c:v>8.1900081900081897E-2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50"/>
        <c:axId val="363548080"/>
        <c:axId val="363549648"/>
      </c:barChart>
      <c:catAx>
        <c:axId val="363548080"/>
        <c:scaling>
          <c:orientation val="minMax"/>
        </c:scaling>
        <c:delete val="0"/>
        <c:axPos val="b"/>
        <c:numFmt formatCode="General" sourceLinked="1"/>
        <c:majorTickMark val="out"/>
        <c:minorTickMark val="none"/>
        <c:tickLblPos val="nextTo"/>
        <c:spPr>
          <a:ln w="3175">
            <a:solidFill>
              <a:srgbClr val="000000"/>
            </a:solidFill>
            <a:prstDash val="solid"/>
          </a:ln>
        </c:spPr>
        <c:txPr>
          <a:bodyPr rot="0" vert="horz"/>
          <a:lstStyle/>
          <a:p>
            <a:pPr>
              <a:defRPr/>
            </a:pPr>
            <a:endParaRPr lang="en-US"/>
          </a:p>
        </c:txPr>
        <c:crossAx val="363549648"/>
        <c:crosses val="autoZero"/>
        <c:auto val="1"/>
        <c:lblAlgn val="ctr"/>
        <c:lblOffset val="100"/>
        <c:tickLblSkip val="1"/>
        <c:tickMarkSkip val="1"/>
        <c:noMultiLvlLbl val="0"/>
      </c:catAx>
      <c:valAx>
        <c:axId val="363549648"/>
        <c:scaling>
          <c:orientation val="minMax"/>
          <c:max val="6"/>
          <c:min val="0"/>
        </c:scaling>
        <c:delete val="0"/>
        <c:axPos val="l"/>
        <c:majorGridlines>
          <c:spPr>
            <a:ln w="3175">
              <a:solidFill>
                <a:schemeClr val="bg1">
                  <a:lumMod val="65000"/>
                </a:schemeClr>
              </a:solidFill>
              <a:prstDash val="solid"/>
            </a:ln>
          </c:spPr>
        </c:majorGridlines>
        <c:title>
          <c:tx>
            <c:rich>
              <a:bodyPr rot="0" vert="horz"/>
              <a:lstStyle/>
              <a:p>
                <a:pPr algn="ctr">
                  <a:defRPr/>
                </a:pPr>
                <a:r>
                  <a:rPr lang="fi-FI"/>
                  <a:t>WPM</a:t>
                </a:r>
              </a:p>
            </c:rich>
          </c:tx>
          <c:layout>
            <c:manualLayout>
              <c:xMode val="edge"/>
              <c:yMode val="edge"/>
              <c:x val="1.18764845605701E-2"/>
              <c:y val="4.9382860599674103E-2"/>
            </c:manualLayout>
          </c:layout>
          <c:overlay val="0"/>
          <c:spPr>
            <a:noFill/>
            <a:ln w="25400">
              <a:noFill/>
            </a:ln>
          </c:spPr>
        </c:title>
        <c:numFmt formatCode="0.0" sourceLinked="0"/>
        <c:majorTickMark val="out"/>
        <c:minorTickMark val="none"/>
        <c:tickLblPos val="nextTo"/>
        <c:spPr>
          <a:ln w="3175">
            <a:solidFill>
              <a:schemeClr val="bg1">
                <a:lumMod val="50000"/>
              </a:schemeClr>
            </a:solidFill>
            <a:prstDash val="solid"/>
          </a:ln>
        </c:spPr>
        <c:txPr>
          <a:bodyPr rot="0" vert="horz"/>
          <a:lstStyle/>
          <a:p>
            <a:pPr>
              <a:defRPr/>
            </a:pPr>
            <a:endParaRPr lang="en-US"/>
          </a:p>
        </c:txPr>
        <c:crossAx val="363548080"/>
        <c:crosses val="autoZero"/>
        <c:crossBetween val="between"/>
        <c:majorUnit val="0.5"/>
      </c:valAx>
      <c:spPr>
        <a:noFill/>
        <a:ln w="25400">
          <a:noFill/>
        </a:ln>
      </c:spPr>
    </c:plotArea>
    <c:legend>
      <c:legendPos val="r"/>
      <c:layout>
        <c:manualLayout>
          <c:xMode val="edge"/>
          <c:yMode val="edge"/>
          <c:x val="0.66746946789225903"/>
          <c:y val="4.7724394335544908E-2"/>
          <c:w val="0.30330354764717055"/>
          <c:h val="9.49563058056625E-2"/>
        </c:manualLayout>
      </c:layout>
      <c:overlay val="0"/>
      <c:spPr>
        <a:solidFill>
          <a:srgbClr val="FFFFFF"/>
        </a:solidFill>
        <a:ln w="3175">
          <a:noFill/>
          <a:prstDash val="solid"/>
        </a:ln>
      </c:spPr>
    </c:legend>
    <c:plotVisOnly val="1"/>
    <c:dispBlanksAs val="gap"/>
    <c:showDLblsOverMax val="0"/>
  </c:chart>
  <c:spPr>
    <a:solidFill>
      <a:srgbClr val="FFFFFF"/>
    </a:solidFill>
    <a:ln w="3175">
      <a:noFill/>
      <a:prstDash val="solid"/>
    </a:ln>
  </c:spPr>
  <c:txPr>
    <a:bodyPr/>
    <a:lstStyle/>
    <a:p>
      <a:pPr>
        <a:defRPr sz="1200" b="0" i="0" u="none" strike="noStrike" baseline="0">
          <a:solidFill>
            <a:srgbClr val="000000"/>
          </a:solidFill>
          <a:latin typeface="Arial"/>
          <a:ea typeface="Arial"/>
          <a:cs typeface="Arial"/>
        </a:defRPr>
      </a:pPr>
      <a:endParaRPr lang="en-US"/>
    </a:p>
  </c:txPr>
  <c:externalData r:id="rId1">
    <c:autoUpdate val="0"/>
  </c:externalData>
</c:chartSpace>
</file>

<file path=ppt/charts/chart9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tx>
        <c:rich>
          <a:bodyPr/>
          <a:lstStyle/>
          <a:p>
            <a:pPr>
              <a:defRPr/>
            </a:pPr>
            <a:r>
              <a:rPr lang="fi-FI"/>
              <a:t>Subjective ratings, Eye typing </a:t>
            </a:r>
          </a:p>
        </c:rich>
      </c:tx>
      <c:layout>
        <c:manualLayout>
          <c:xMode val="edge"/>
          <c:yMode val="edge"/>
          <c:x val="7.6383419247963269E-2"/>
          <c:y val="1.05685236087325E-4"/>
        </c:manualLayout>
      </c:layout>
      <c:overlay val="0"/>
    </c:title>
    <c:autoTitleDeleted val="0"/>
    <c:plotArea>
      <c:layout>
        <c:manualLayout>
          <c:layoutTarget val="inner"/>
          <c:xMode val="edge"/>
          <c:yMode val="edge"/>
          <c:x val="5.5151950583046998E-2"/>
          <c:y val="0.109043547316217"/>
          <c:w val="0.92170080361265105"/>
          <c:h val="0.82659999962106601"/>
        </c:manualLayout>
      </c:layout>
      <c:barChart>
        <c:barDir val="col"/>
        <c:grouping val="clustered"/>
        <c:varyColors val="0"/>
        <c:ser>
          <c:idx val="2"/>
          <c:order val="0"/>
          <c:tx>
            <c:v>Main experiment</c:v>
          </c:tx>
          <c:spPr>
            <a:solidFill>
              <a:schemeClr val="tx1">
                <a:lumMod val="85000"/>
                <a:lumOff val="15000"/>
              </a:schemeClr>
            </a:solidFill>
            <a:ln w="12700">
              <a:solidFill>
                <a:schemeClr val="tx1"/>
              </a:solidFill>
            </a:ln>
          </c:spPr>
          <c:invertIfNegative val="0"/>
          <c:cat>
            <c:strRef>
              <c:f>'scales 1(learning)'!$B$1:$J$1</c:f>
              <c:strCache>
                <c:ptCount val="9"/>
                <c:pt idx="0">
                  <c:v>General evaluation</c:v>
                </c:pt>
                <c:pt idx="1">
                  <c:v>Difficulty</c:v>
                </c:pt>
                <c:pt idx="2">
                  <c:v>Quickness</c:v>
                </c:pt>
                <c:pt idx="3">
                  <c:v>Accuracy</c:v>
                </c:pt>
                <c:pt idx="4">
                  <c:v>Pleasantness</c:v>
                </c:pt>
                <c:pt idx="5">
                  <c:v>Efficiency </c:v>
                </c:pt>
                <c:pt idx="6">
                  <c:v>Distractability </c:v>
                </c:pt>
                <c:pt idx="7">
                  <c:v>Mental effort </c:v>
                </c:pt>
                <c:pt idx="8">
                  <c:v>Physical effort</c:v>
                </c:pt>
              </c:strCache>
            </c:strRef>
          </c:cat>
          <c:val>
            <c:numRef>
              <c:f>'scales 1(learning)'!$B$17:$J$17</c:f>
              <c:numCache>
                <c:formatCode>0.00</c:formatCode>
                <c:ptCount val="9"/>
                <c:pt idx="0">
                  <c:v>2.7083333333333335</c:v>
                </c:pt>
                <c:pt idx="1">
                  <c:v>0.33333333333333331</c:v>
                </c:pt>
                <c:pt idx="2">
                  <c:v>0.33333333333333331</c:v>
                </c:pt>
                <c:pt idx="3">
                  <c:v>1.5416666666666667</c:v>
                </c:pt>
                <c:pt idx="4">
                  <c:v>0.83333333333333337</c:v>
                </c:pt>
                <c:pt idx="5">
                  <c:v>-0.29166666666666669</c:v>
                </c:pt>
                <c:pt idx="6">
                  <c:v>4.1666666666666664E-2</c:v>
                </c:pt>
                <c:pt idx="7">
                  <c:v>0.29166666666666669</c:v>
                </c:pt>
                <c:pt idx="8">
                  <c:v>1.0833333333333333</c:v>
                </c:pt>
              </c:numCache>
            </c:numRef>
          </c:val>
        </c:ser>
        <c:ser>
          <c:idx val="0"/>
          <c:order val="1"/>
          <c:tx>
            <c:v>Follow-up test 1</c:v>
          </c:tx>
          <c:spPr>
            <a:solidFill>
              <a:schemeClr val="tx1">
                <a:lumMod val="50000"/>
                <a:lumOff val="50000"/>
              </a:schemeClr>
            </a:solidFill>
            <a:ln w="12700">
              <a:solidFill>
                <a:schemeClr val="tx1"/>
              </a:solidFill>
            </a:ln>
          </c:spPr>
          <c:invertIfNegative val="0"/>
          <c:cat>
            <c:strRef>
              <c:f>'scales 1(learning)'!$B$1:$J$1</c:f>
              <c:strCache>
                <c:ptCount val="9"/>
                <c:pt idx="0">
                  <c:v>General evaluation</c:v>
                </c:pt>
                <c:pt idx="1">
                  <c:v>Difficulty</c:v>
                </c:pt>
                <c:pt idx="2">
                  <c:v>Quickness</c:v>
                </c:pt>
                <c:pt idx="3">
                  <c:v>Accuracy</c:v>
                </c:pt>
                <c:pt idx="4">
                  <c:v>Pleasantness</c:v>
                </c:pt>
                <c:pt idx="5">
                  <c:v>Efficiency </c:v>
                </c:pt>
                <c:pt idx="6">
                  <c:v>Distractability </c:v>
                </c:pt>
                <c:pt idx="7">
                  <c:v>Mental effort </c:v>
                </c:pt>
                <c:pt idx="8">
                  <c:v>Physical effort</c:v>
                </c:pt>
              </c:strCache>
            </c:strRef>
          </c:cat>
          <c:val>
            <c:numRef>
              <c:f>'scales 1(learning)'!$B$45:$J$45</c:f>
              <c:numCache>
                <c:formatCode>0.00</c:formatCode>
                <c:ptCount val="9"/>
                <c:pt idx="0">
                  <c:v>1.375</c:v>
                </c:pt>
                <c:pt idx="1">
                  <c:v>1.1666666666666667</c:v>
                </c:pt>
                <c:pt idx="2">
                  <c:v>1</c:v>
                </c:pt>
                <c:pt idx="3">
                  <c:v>0.54166666666666663</c:v>
                </c:pt>
                <c:pt idx="4">
                  <c:v>0.54166666666666663</c:v>
                </c:pt>
                <c:pt idx="5">
                  <c:v>0.20833333333333334</c:v>
                </c:pt>
                <c:pt idx="6">
                  <c:v>0.29166666666666669</c:v>
                </c:pt>
                <c:pt idx="7">
                  <c:v>0.29166666666666669</c:v>
                </c:pt>
                <c:pt idx="8">
                  <c:v>0.83333333333333337</c:v>
                </c:pt>
              </c:numCache>
            </c:numRef>
          </c:val>
        </c:ser>
        <c:ser>
          <c:idx val="1"/>
          <c:order val="2"/>
          <c:tx>
            <c:v>Follow-up test 2</c:v>
          </c:tx>
          <c:spPr>
            <a:solidFill>
              <a:schemeClr val="bg1">
                <a:lumMod val="85000"/>
              </a:schemeClr>
            </a:solidFill>
            <a:ln w="12700">
              <a:solidFill>
                <a:schemeClr val="tx1"/>
              </a:solidFill>
            </a:ln>
          </c:spPr>
          <c:invertIfNegative val="0"/>
          <c:cat>
            <c:strRef>
              <c:f>'scales 1(learning)'!$B$1:$J$1</c:f>
              <c:strCache>
                <c:ptCount val="9"/>
                <c:pt idx="0">
                  <c:v>General evaluation</c:v>
                </c:pt>
                <c:pt idx="1">
                  <c:v>Difficulty</c:v>
                </c:pt>
                <c:pt idx="2">
                  <c:v>Quickness</c:v>
                </c:pt>
                <c:pt idx="3">
                  <c:v>Accuracy</c:v>
                </c:pt>
                <c:pt idx="4">
                  <c:v>Pleasantness</c:v>
                </c:pt>
                <c:pt idx="5">
                  <c:v>Efficiency </c:v>
                </c:pt>
                <c:pt idx="6">
                  <c:v>Distractability </c:v>
                </c:pt>
                <c:pt idx="7">
                  <c:v>Mental effort </c:v>
                </c:pt>
                <c:pt idx="8">
                  <c:v>Physical effort</c:v>
                </c:pt>
              </c:strCache>
            </c:strRef>
          </c:cat>
          <c:val>
            <c:numRef>
              <c:f>'scales 1(learning)'!$B$73:$J$73</c:f>
              <c:numCache>
                <c:formatCode>0.00</c:formatCode>
                <c:ptCount val="9"/>
                <c:pt idx="0">
                  <c:v>1.8333333333333333</c:v>
                </c:pt>
                <c:pt idx="1">
                  <c:v>1.25</c:v>
                </c:pt>
                <c:pt idx="2">
                  <c:v>2.1666666666666665</c:v>
                </c:pt>
                <c:pt idx="3">
                  <c:v>1.3333333333333333</c:v>
                </c:pt>
                <c:pt idx="4">
                  <c:v>1.0833333333333333</c:v>
                </c:pt>
                <c:pt idx="5">
                  <c:v>1.3333333333333333</c:v>
                </c:pt>
                <c:pt idx="6">
                  <c:v>0.91666666666666663</c:v>
                </c:pt>
                <c:pt idx="7">
                  <c:v>0.95833333333333337</c:v>
                </c:pt>
                <c:pt idx="8">
                  <c:v>0.45833333333333331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50"/>
        <c:axId val="363550040"/>
        <c:axId val="363543376"/>
      </c:barChart>
      <c:catAx>
        <c:axId val="363550040"/>
        <c:scaling>
          <c:orientation val="minMax"/>
        </c:scaling>
        <c:delete val="0"/>
        <c:axPos val="b"/>
        <c:numFmt formatCode="General" sourceLinked="0"/>
        <c:majorTickMark val="out"/>
        <c:minorTickMark val="none"/>
        <c:tickLblPos val="nextTo"/>
        <c:crossAx val="363543376"/>
        <c:crosses val="autoZero"/>
        <c:auto val="1"/>
        <c:lblAlgn val="ctr"/>
        <c:lblOffset val="600"/>
        <c:noMultiLvlLbl val="0"/>
      </c:catAx>
      <c:valAx>
        <c:axId val="363543376"/>
        <c:scaling>
          <c:orientation val="minMax"/>
          <c:max val="4"/>
          <c:min val="-4"/>
        </c:scaling>
        <c:delete val="0"/>
        <c:axPos val="l"/>
        <c:majorGridlines>
          <c:spPr>
            <a:ln>
              <a:solidFill>
                <a:schemeClr val="bg1">
                  <a:lumMod val="50000"/>
                </a:schemeClr>
              </a:solidFill>
            </a:ln>
          </c:spPr>
        </c:majorGridlines>
        <c:numFmt formatCode="0.0" sourceLinked="0"/>
        <c:majorTickMark val="out"/>
        <c:minorTickMark val="none"/>
        <c:tickLblPos val="nextTo"/>
        <c:crossAx val="363550040"/>
        <c:crosses val="autoZero"/>
        <c:crossBetween val="between"/>
        <c:majorUnit val="0.5"/>
      </c:valAx>
      <c:spPr>
        <a:noFill/>
        <a:ln w="25400">
          <a:noFill/>
        </a:ln>
      </c:spPr>
    </c:plotArea>
    <c:legend>
      <c:legendPos val="r"/>
      <c:layout>
        <c:manualLayout>
          <c:xMode val="edge"/>
          <c:yMode val="edge"/>
          <c:x val="0.56441392926451295"/>
          <c:y val="1.18416690711588E-2"/>
          <c:w val="0.42701440402164098"/>
          <c:h val="0.12489704510310901"/>
        </c:manualLayout>
      </c:layout>
      <c:overlay val="0"/>
    </c:legend>
    <c:plotVisOnly val="1"/>
    <c:dispBlanksAs val="gap"/>
    <c:showDLblsOverMax val="0"/>
  </c:chart>
  <c:txPr>
    <a:bodyPr/>
    <a:lstStyle/>
    <a:p>
      <a:pPr>
        <a:defRPr sz="1100">
          <a:latin typeface="Arial" panose="020B0604020202020204" pitchFamily="34" charset="0"/>
          <a:cs typeface="Arial" panose="020B0604020202020204" pitchFamily="34" charset="0"/>
        </a:defRPr>
      </a:pPr>
      <a:endParaRPr lang="en-US"/>
    </a:p>
  </c:txPr>
  <c:externalData r:id="rId1">
    <c:autoUpdate val="0"/>
  </c:externalData>
</c:chartSpace>
</file>

<file path=ppt/charts/chart10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tx>
        <c:rich>
          <a:bodyPr/>
          <a:lstStyle/>
          <a:p>
            <a:pPr>
              <a:defRPr/>
            </a:pPr>
            <a:r>
              <a:rPr lang="fi-FI"/>
              <a:t>Subjective ratings, Face typing </a:t>
            </a:r>
          </a:p>
        </c:rich>
      </c:tx>
      <c:layout>
        <c:manualLayout>
          <c:xMode val="edge"/>
          <c:yMode val="edge"/>
          <c:x val="7.6383419247963269E-2"/>
          <c:y val="2.9360695114960228E-2"/>
        </c:manualLayout>
      </c:layout>
      <c:overlay val="0"/>
    </c:title>
    <c:autoTitleDeleted val="0"/>
    <c:plotArea>
      <c:layout>
        <c:manualLayout>
          <c:layoutTarget val="inner"/>
          <c:xMode val="edge"/>
          <c:yMode val="edge"/>
          <c:x val="5.5151950583046998E-2"/>
          <c:y val="0.109043547316217"/>
          <c:w val="0.92170080361265105"/>
          <c:h val="0.82659999962106601"/>
        </c:manualLayout>
      </c:layout>
      <c:barChart>
        <c:barDir val="col"/>
        <c:grouping val="clustered"/>
        <c:varyColors val="0"/>
        <c:ser>
          <c:idx val="2"/>
          <c:order val="0"/>
          <c:tx>
            <c:v>Main experiment</c:v>
          </c:tx>
          <c:spPr>
            <a:solidFill>
              <a:schemeClr val="tx1">
                <a:lumMod val="85000"/>
                <a:lumOff val="15000"/>
              </a:schemeClr>
            </a:solidFill>
            <a:ln w="12700">
              <a:solidFill>
                <a:schemeClr val="tx1"/>
              </a:solidFill>
            </a:ln>
          </c:spPr>
          <c:invertIfNegative val="0"/>
          <c:cat>
            <c:strRef>
              <c:f>'scales 1(learning)'!$B$1:$J$1</c:f>
              <c:strCache>
                <c:ptCount val="9"/>
                <c:pt idx="0">
                  <c:v>General evaluation</c:v>
                </c:pt>
                <c:pt idx="1">
                  <c:v>Difficulty</c:v>
                </c:pt>
                <c:pt idx="2">
                  <c:v>Quickness</c:v>
                </c:pt>
                <c:pt idx="3">
                  <c:v>Accuracy</c:v>
                </c:pt>
                <c:pt idx="4">
                  <c:v>Pleasantness</c:v>
                </c:pt>
                <c:pt idx="5">
                  <c:v>Efficiency </c:v>
                </c:pt>
                <c:pt idx="6">
                  <c:v>Distractability </c:v>
                </c:pt>
                <c:pt idx="7">
                  <c:v>Mental effort </c:v>
                </c:pt>
                <c:pt idx="8">
                  <c:v>Physical effort</c:v>
                </c:pt>
              </c:strCache>
            </c:strRef>
          </c:cat>
          <c:val>
            <c:numRef>
              <c:f>'scales 1(learning)'!$B$107:$J$107</c:f>
              <c:numCache>
                <c:formatCode>0.00</c:formatCode>
                <c:ptCount val="9"/>
                <c:pt idx="0">
                  <c:v>-0.375</c:v>
                </c:pt>
                <c:pt idx="1">
                  <c:v>0.25</c:v>
                </c:pt>
                <c:pt idx="2">
                  <c:v>-2.375</c:v>
                </c:pt>
                <c:pt idx="3">
                  <c:v>0.58333333333333337</c:v>
                </c:pt>
                <c:pt idx="4">
                  <c:v>-0.91666666666666663</c:v>
                </c:pt>
                <c:pt idx="5">
                  <c:v>-1.9166666666666667</c:v>
                </c:pt>
                <c:pt idx="6">
                  <c:v>0.41666666666666669</c:v>
                </c:pt>
                <c:pt idx="7">
                  <c:v>0.66666666666666663</c:v>
                </c:pt>
                <c:pt idx="8">
                  <c:v>0.29166666666666669</c:v>
                </c:pt>
              </c:numCache>
            </c:numRef>
          </c:val>
        </c:ser>
        <c:ser>
          <c:idx val="0"/>
          <c:order val="1"/>
          <c:tx>
            <c:v>Follow-up test 1</c:v>
          </c:tx>
          <c:spPr>
            <a:solidFill>
              <a:schemeClr val="tx1">
                <a:lumMod val="50000"/>
                <a:lumOff val="50000"/>
              </a:schemeClr>
            </a:solidFill>
            <a:ln w="12700">
              <a:solidFill>
                <a:schemeClr val="tx1"/>
              </a:solidFill>
            </a:ln>
          </c:spPr>
          <c:invertIfNegative val="0"/>
          <c:cat>
            <c:strRef>
              <c:f>'scales 1(learning)'!$B$1:$J$1</c:f>
              <c:strCache>
                <c:ptCount val="9"/>
                <c:pt idx="0">
                  <c:v>General evaluation</c:v>
                </c:pt>
                <c:pt idx="1">
                  <c:v>Difficulty</c:v>
                </c:pt>
                <c:pt idx="2">
                  <c:v>Quickness</c:v>
                </c:pt>
                <c:pt idx="3">
                  <c:v>Accuracy</c:v>
                </c:pt>
                <c:pt idx="4">
                  <c:v>Pleasantness</c:v>
                </c:pt>
                <c:pt idx="5">
                  <c:v>Efficiency </c:v>
                </c:pt>
                <c:pt idx="6">
                  <c:v>Distractability </c:v>
                </c:pt>
                <c:pt idx="7">
                  <c:v>Mental effort </c:v>
                </c:pt>
                <c:pt idx="8">
                  <c:v>Physical effort</c:v>
                </c:pt>
              </c:strCache>
            </c:strRef>
          </c:cat>
          <c:val>
            <c:numRef>
              <c:f>'scales 1(learning)'!$B$135:$J$135</c:f>
              <c:numCache>
                <c:formatCode>0.00</c:formatCode>
                <c:ptCount val="9"/>
                <c:pt idx="0">
                  <c:v>0.5</c:v>
                </c:pt>
                <c:pt idx="1">
                  <c:v>1.3333333333333333</c:v>
                </c:pt>
                <c:pt idx="2">
                  <c:v>-1.6666666666666667</c:v>
                </c:pt>
                <c:pt idx="3">
                  <c:v>0.875</c:v>
                </c:pt>
                <c:pt idx="4">
                  <c:v>-0.41666666666666669</c:v>
                </c:pt>
                <c:pt idx="5">
                  <c:v>-1.2916666666666667</c:v>
                </c:pt>
                <c:pt idx="6">
                  <c:v>0.95833333333333337</c:v>
                </c:pt>
                <c:pt idx="7">
                  <c:v>1.9583333333333333</c:v>
                </c:pt>
                <c:pt idx="8">
                  <c:v>-8.3333333333333329E-2</c:v>
                </c:pt>
              </c:numCache>
            </c:numRef>
          </c:val>
        </c:ser>
        <c:ser>
          <c:idx val="1"/>
          <c:order val="2"/>
          <c:tx>
            <c:v>Follow-up test 2</c:v>
          </c:tx>
          <c:spPr>
            <a:solidFill>
              <a:schemeClr val="bg1">
                <a:lumMod val="85000"/>
              </a:schemeClr>
            </a:solidFill>
            <a:ln w="12700">
              <a:solidFill>
                <a:schemeClr val="tx1"/>
              </a:solidFill>
            </a:ln>
          </c:spPr>
          <c:invertIfNegative val="0"/>
          <c:cat>
            <c:strRef>
              <c:f>'scales 1(learning)'!$B$1:$J$1</c:f>
              <c:strCache>
                <c:ptCount val="9"/>
                <c:pt idx="0">
                  <c:v>General evaluation</c:v>
                </c:pt>
                <c:pt idx="1">
                  <c:v>Difficulty</c:v>
                </c:pt>
                <c:pt idx="2">
                  <c:v>Quickness</c:v>
                </c:pt>
                <c:pt idx="3">
                  <c:v>Accuracy</c:v>
                </c:pt>
                <c:pt idx="4">
                  <c:v>Pleasantness</c:v>
                </c:pt>
                <c:pt idx="5">
                  <c:v>Efficiency </c:v>
                </c:pt>
                <c:pt idx="6">
                  <c:v>Distractability </c:v>
                </c:pt>
                <c:pt idx="7">
                  <c:v>Mental effort </c:v>
                </c:pt>
                <c:pt idx="8">
                  <c:v>Physical effort</c:v>
                </c:pt>
              </c:strCache>
            </c:strRef>
          </c:cat>
          <c:val>
            <c:numRef>
              <c:f>'scales 1(learning)'!$B$163:$J$163</c:f>
              <c:numCache>
                <c:formatCode>0.00</c:formatCode>
                <c:ptCount val="9"/>
                <c:pt idx="0">
                  <c:v>0.625</c:v>
                </c:pt>
                <c:pt idx="1">
                  <c:v>1.7916666666666667</c:v>
                </c:pt>
                <c:pt idx="2">
                  <c:v>-1.25</c:v>
                </c:pt>
                <c:pt idx="3">
                  <c:v>1.125</c:v>
                </c:pt>
                <c:pt idx="4">
                  <c:v>-0.33333333333333331</c:v>
                </c:pt>
                <c:pt idx="5">
                  <c:v>-1</c:v>
                </c:pt>
                <c:pt idx="6">
                  <c:v>0.91666666666666663</c:v>
                </c:pt>
                <c:pt idx="7">
                  <c:v>1.7916666666666667</c:v>
                </c:pt>
                <c:pt idx="8">
                  <c:v>0.41666666666666669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50"/>
        <c:axId val="363544944"/>
        <c:axId val="363547296"/>
      </c:barChart>
      <c:catAx>
        <c:axId val="363544944"/>
        <c:scaling>
          <c:orientation val="minMax"/>
        </c:scaling>
        <c:delete val="0"/>
        <c:axPos val="b"/>
        <c:numFmt formatCode="General" sourceLinked="0"/>
        <c:majorTickMark val="out"/>
        <c:minorTickMark val="none"/>
        <c:tickLblPos val="nextTo"/>
        <c:crossAx val="363547296"/>
        <c:crosses val="autoZero"/>
        <c:auto val="1"/>
        <c:lblAlgn val="ctr"/>
        <c:lblOffset val="600"/>
        <c:noMultiLvlLbl val="0"/>
      </c:catAx>
      <c:valAx>
        <c:axId val="363547296"/>
        <c:scaling>
          <c:orientation val="minMax"/>
          <c:max val="4"/>
          <c:min val="-4"/>
        </c:scaling>
        <c:delete val="0"/>
        <c:axPos val="l"/>
        <c:majorGridlines>
          <c:spPr>
            <a:ln>
              <a:solidFill>
                <a:schemeClr val="bg1">
                  <a:lumMod val="50000"/>
                </a:schemeClr>
              </a:solidFill>
            </a:ln>
          </c:spPr>
        </c:majorGridlines>
        <c:numFmt formatCode="0.0" sourceLinked="0"/>
        <c:majorTickMark val="out"/>
        <c:minorTickMark val="none"/>
        <c:tickLblPos val="nextTo"/>
        <c:crossAx val="363544944"/>
        <c:crosses val="autoZero"/>
        <c:crossBetween val="between"/>
        <c:majorUnit val="0.5"/>
      </c:valAx>
      <c:spPr>
        <a:noFill/>
        <a:ln w="25400">
          <a:noFill/>
        </a:ln>
      </c:spPr>
    </c:plotArea>
    <c:legend>
      <c:legendPos val="r"/>
      <c:layout>
        <c:manualLayout>
          <c:xMode val="edge"/>
          <c:yMode val="edge"/>
          <c:x val="0.56441392926451295"/>
          <c:y val="1.18416690711588E-2"/>
          <c:w val="0.42701440402164098"/>
          <c:h val="0.12489704510310901"/>
        </c:manualLayout>
      </c:layout>
      <c:overlay val="0"/>
    </c:legend>
    <c:plotVisOnly val="1"/>
    <c:dispBlanksAs val="gap"/>
    <c:showDLblsOverMax val="0"/>
  </c:chart>
  <c:txPr>
    <a:bodyPr/>
    <a:lstStyle/>
    <a:p>
      <a:pPr>
        <a:defRPr sz="1100">
          <a:latin typeface="Arial" panose="020B0604020202020204" pitchFamily="34" charset="0"/>
          <a:cs typeface="Arial" panose="020B0604020202020204" pitchFamily="34" charset="0"/>
        </a:defRPr>
      </a:pPr>
      <a:endParaRPr lang="en-US"/>
    </a:p>
  </c:txPr>
  <c:externalData r:id="rId1">
    <c:autoUpdate val="0"/>
  </c:externalData>
</c:chartSpace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36.png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078163" cy="511175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4022725" y="0"/>
            <a:ext cx="3078163" cy="511175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1419C0B5-5DD3-4C58-AF7D-5B105728EDD0}" type="datetimeFigureOut">
              <a:rPr lang="en-US" smtClean="0"/>
              <a:pPr/>
              <a:t>1/29/2015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9721850"/>
            <a:ext cx="3078163" cy="51117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4022725" y="9721850"/>
            <a:ext cx="3078163" cy="51117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60AB9C5C-EBF3-45B5-BA5C-26A9AB8C0EC1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86128721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078163" cy="511175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4022725" y="0"/>
            <a:ext cx="3078163" cy="511175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1D94636C-1406-4692-8E50-28B620D961BF}" type="datetimeFigureOut">
              <a:rPr lang="en-US" smtClean="0"/>
              <a:pPr/>
              <a:t>1/29/2015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993775" y="768350"/>
            <a:ext cx="5114925" cy="3836988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709613" y="4860925"/>
            <a:ext cx="5683250" cy="4605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9721850"/>
            <a:ext cx="3078163" cy="51117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4022725" y="9721850"/>
            <a:ext cx="3078163" cy="51117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FB074DAD-589F-4380-B07D-40C67A648B64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7076169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 userDrawn="1"/>
        </p:nvSpPr>
        <p:spPr>
          <a:xfrm>
            <a:off x="0" y="0"/>
            <a:ext cx="9144000" cy="5661025"/>
          </a:xfrm>
          <a:prstGeom prst="rect">
            <a:avLst/>
          </a:prstGeom>
          <a:solidFill>
            <a:srgbClr val="FA64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defTabSz="914400" fontAlgn="base">
              <a:spcBef>
                <a:spcPct val="0"/>
              </a:spcBef>
              <a:spcAft>
                <a:spcPct val="0"/>
              </a:spcAft>
              <a:defRPr/>
            </a:pPr>
            <a:endParaRPr lang="en-US">
              <a:solidFill>
                <a:srgbClr val="FFFFFF"/>
              </a:solidFill>
              <a:cs typeface="Arial" charset="0"/>
            </a:endParaRPr>
          </a:p>
        </p:txBody>
      </p:sp>
      <p:sp>
        <p:nvSpPr>
          <p:cNvPr id="5" name="Rectangle 4"/>
          <p:cNvSpPr/>
          <p:nvPr userDrawn="1"/>
        </p:nvSpPr>
        <p:spPr>
          <a:xfrm>
            <a:off x="467544" y="5938884"/>
            <a:ext cx="661988" cy="658813"/>
          </a:xfrm>
          <a:prstGeom prst="rect">
            <a:avLst/>
          </a:prstGeom>
          <a:gradFill>
            <a:gsLst>
              <a:gs pos="0">
                <a:srgbClr val="28B478"/>
              </a:gs>
              <a:gs pos="100000">
                <a:srgbClr val="28B478">
                  <a:lumMod val="85000"/>
                </a:srgbClr>
              </a:gs>
            </a:gsLst>
            <a:lin ang="30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l" defTabSz="914400" fontAlgn="base">
              <a:spcBef>
                <a:spcPct val="0"/>
              </a:spcBef>
              <a:spcAft>
                <a:spcPct val="0"/>
              </a:spcAft>
              <a:defRPr/>
            </a:pPr>
            <a:endParaRPr lang="en-US">
              <a:solidFill>
                <a:srgbClr val="FFFFFF"/>
              </a:solidFill>
              <a:cs typeface="Arial" charset="0"/>
            </a:endParaRPr>
          </a:p>
        </p:txBody>
      </p:sp>
      <p:sp>
        <p:nvSpPr>
          <p:cNvPr id="6" name="Rectangle 5"/>
          <p:cNvSpPr/>
          <p:nvPr userDrawn="1"/>
        </p:nvSpPr>
        <p:spPr>
          <a:xfrm>
            <a:off x="4198169" y="5938884"/>
            <a:ext cx="658813" cy="658813"/>
          </a:xfrm>
          <a:prstGeom prst="rect">
            <a:avLst/>
          </a:prstGeom>
          <a:gradFill>
            <a:gsLst>
              <a:gs pos="0">
                <a:srgbClr val="E61E1E"/>
              </a:gs>
              <a:gs pos="100000">
                <a:srgbClr val="E61E1E">
                  <a:lumMod val="85000"/>
                </a:srgbClr>
              </a:gs>
            </a:gsLst>
            <a:lin ang="30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l" defTabSz="914400" fontAlgn="base">
              <a:spcBef>
                <a:spcPct val="0"/>
              </a:spcBef>
              <a:spcAft>
                <a:spcPct val="0"/>
              </a:spcAft>
              <a:defRPr/>
            </a:pPr>
            <a:endParaRPr lang="en-US">
              <a:solidFill>
                <a:srgbClr val="FFFFFF"/>
              </a:solidFill>
              <a:cs typeface="Arial" charset="0"/>
            </a:endParaRPr>
          </a:p>
        </p:txBody>
      </p:sp>
      <p:sp>
        <p:nvSpPr>
          <p:cNvPr id="7" name="Rectangle 6"/>
          <p:cNvSpPr/>
          <p:nvPr userDrawn="1"/>
        </p:nvSpPr>
        <p:spPr>
          <a:xfrm>
            <a:off x="1213669" y="5938884"/>
            <a:ext cx="661988" cy="658813"/>
          </a:xfrm>
          <a:prstGeom prst="rect">
            <a:avLst/>
          </a:prstGeom>
          <a:gradFill>
            <a:gsLst>
              <a:gs pos="0">
                <a:srgbClr val="1E96AA"/>
              </a:gs>
              <a:gs pos="100000">
                <a:srgbClr val="1E96AA">
                  <a:lumMod val="85000"/>
                </a:srgbClr>
              </a:gs>
            </a:gsLst>
            <a:lin ang="30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l" defTabSz="914400" fontAlgn="base">
              <a:spcBef>
                <a:spcPct val="0"/>
              </a:spcBef>
              <a:spcAft>
                <a:spcPct val="0"/>
              </a:spcAft>
              <a:defRPr/>
            </a:pPr>
            <a:endParaRPr lang="en-US">
              <a:solidFill>
                <a:srgbClr val="FFFFFF"/>
              </a:solidFill>
              <a:cs typeface="Arial" charset="0"/>
            </a:endParaRPr>
          </a:p>
        </p:txBody>
      </p:sp>
      <p:sp>
        <p:nvSpPr>
          <p:cNvPr id="8" name="Rectangle 7"/>
          <p:cNvSpPr/>
          <p:nvPr userDrawn="1"/>
        </p:nvSpPr>
        <p:spPr>
          <a:xfrm>
            <a:off x="1959794" y="5938884"/>
            <a:ext cx="658813" cy="658813"/>
          </a:xfrm>
          <a:prstGeom prst="rect">
            <a:avLst/>
          </a:prstGeom>
          <a:gradFill>
            <a:gsLst>
              <a:gs pos="0">
                <a:srgbClr val="6496DC"/>
              </a:gs>
              <a:gs pos="100000">
                <a:srgbClr val="6496DC">
                  <a:lumMod val="85000"/>
                </a:srgbClr>
              </a:gs>
            </a:gsLst>
            <a:lin ang="30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l" defTabSz="914400" fontAlgn="base">
              <a:spcBef>
                <a:spcPct val="0"/>
              </a:spcBef>
              <a:spcAft>
                <a:spcPct val="0"/>
              </a:spcAft>
              <a:defRPr/>
            </a:pPr>
            <a:endParaRPr lang="en-US">
              <a:solidFill>
                <a:srgbClr val="FFFFFF"/>
              </a:solidFill>
              <a:cs typeface="Arial" charset="0"/>
            </a:endParaRPr>
          </a:p>
        </p:txBody>
      </p:sp>
      <p:sp>
        <p:nvSpPr>
          <p:cNvPr id="9" name="Rectangle 8"/>
          <p:cNvSpPr/>
          <p:nvPr userDrawn="1"/>
        </p:nvSpPr>
        <p:spPr>
          <a:xfrm>
            <a:off x="2705919" y="5938884"/>
            <a:ext cx="658813" cy="658813"/>
          </a:xfrm>
          <a:prstGeom prst="rect">
            <a:avLst/>
          </a:prstGeom>
          <a:gradFill>
            <a:gsLst>
              <a:gs pos="0">
                <a:srgbClr val="965AC8"/>
              </a:gs>
              <a:gs pos="100000">
                <a:srgbClr val="965AC8">
                  <a:lumMod val="85000"/>
                </a:srgbClr>
              </a:gs>
            </a:gsLst>
            <a:lin ang="30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l" defTabSz="914400" fontAlgn="base">
              <a:spcBef>
                <a:spcPct val="0"/>
              </a:spcBef>
              <a:spcAft>
                <a:spcPct val="0"/>
              </a:spcAft>
              <a:defRPr/>
            </a:pPr>
            <a:endParaRPr lang="en-US">
              <a:solidFill>
                <a:srgbClr val="FFFFFF"/>
              </a:solidFill>
              <a:cs typeface="Arial" charset="0"/>
            </a:endParaRPr>
          </a:p>
        </p:txBody>
      </p:sp>
      <p:sp>
        <p:nvSpPr>
          <p:cNvPr id="10" name="Rectangle 9"/>
          <p:cNvSpPr/>
          <p:nvPr userDrawn="1"/>
        </p:nvSpPr>
        <p:spPr>
          <a:xfrm>
            <a:off x="3452044" y="5938884"/>
            <a:ext cx="658813" cy="658813"/>
          </a:xfrm>
          <a:prstGeom prst="rect">
            <a:avLst/>
          </a:prstGeom>
          <a:gradFill>
            <a:gsLst>
              <a:gs pos="0">
                <a:srgbClr val="D23C8C"/>
              </a:gs>
              <a:gs pos="100000">
                <a:srgbClr val="D23C8C">
                  <a:lumMod val="85000"/>
                </a:srgbClr>
              </a:gs>
            </a:gsLst>
            <a:lin ang="30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l" defTabSz="914400" fontAlgn="base">
              <a:spcBef>
                <a:spcPct val="0"/>
              </a:spcBef>
              <a:spcAft>
                <a:spcPct val="0"/>
              </a:spcAft>
              <a:defRPr/>
            </a:pPr>
            <a:endParaRPr lang="en-US">
              <a:solidFill>
                <a:srgbClr val="FFFFFF"/>
              </a:solidFill>
              <a:cs typeface="Arial" charset="0"/>
            </a:endParaRPr>
          </a:p>
        </p:txBody>
      </p:sp>
      <p:sp>
        <p:nvSpPr>
          <p:cNvPr id="11" name="Rectangle 10"/>
          <p:cNvSpPr/>
          <p:nvPr userDrawn="1"/>
        </p:nvSpPr>
        <p:spPr>
          <a:xfrm>
            <a:off x="4950644" y="5938884"/>
            <a:ext cx="663575" cy="658813"/>
          </a:xfrm>
          <a:prstGeom prst="rect">
            <a:avLst/>
          </a:prstGeom>
          <a:gradFill>
            <a:gsLst>
              <a:gs pos="0">
                <a:srgbClr val="FA6400"/>
              </a:gs>
              <a:gs pos="100000">
                <a:srgbClr val="FA6400">
                  <a:lumMod val="85000"/>
                </a:srgbClr>
              </a:gs>
            </a:gsLst>
            <a:lin ang="30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l" defTabSz="914400" fontAlgn="base">
              <a:spcBef>
                <a:spcPct val="0"/>
              </a:spcBef>
              <a:spcAft>
                <a:spcPct val="0"/>
              </a:spcAft>
              <a:defRPr/>
            </a:pPr>
            <a:endParaRPr lang="en-US">
              <a:solidFill>
                <a:srgbClr val="FFFFFF"/>
              </a:solidFill>
              <a:cs typeface="Arial" charset="0"/>
            </a:endParaRPr>
          </a:p>
        </p:txBody>
      </p:sp>
      <p:sp>
        <p:nvSpPr>
          <p:cNvPr id="13" name="Rectangle 12"/>
          <p:cNvSpPr/>
          <p:nvPr userDrawn="1"/>
        </p:nvSpPr>
        <p:spPr>
          <a:xfrm>
            <a:off x="0" y="0"/>
            <a:ext cx="9144000" cy="620713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defTabSz="914400" fontAlgn="base">
              <a:spcBef>
                <a:spcPct val="0"/>
              </a:spcBef>
              <a:spcAft>
                <a:spcPct val="0"/>
              </a:spcAft>
              <a:defRPr/>
            </a:pPr>
            <a:endParaRPr lang="en-US">
              <a:solidFill>
                <a:srgbClr val="FFFFFF"/>
              </a:solidFill>
              <a:cs typeface="Arial" charset="0"/>
            </a:endParaRPr>
          </a:p>
        </p:txBody>
      </p:sp>
      <p:pic>
        <p:nvPicPr>
          <p:cNvPr id="14" name="Picture 27" descr="utalogo350px_en.png"/>
          <p:cNvPicPr>
            <a:picLocks noChangeAspect="1"/>
          </p:cNvPicPr>
          <p:nvPr userDrawn="1"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7771" y="76993"/>
            <a:ext cx="2429367" cy="4667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467543" y="2996952"/>
            <a:ext cx="5148000" cy="1656184"/>
          </a:xfrm>
          <a:solidFill>
            <a:schemeClr val="bg1"/>
          </a:solidFill>
        </p:spPr>
        <p:txBody>
          <a:bodyPr/>
          <a:lstStyle>
            <a:lvl1pPr>
              <a:defRPr>
                <a:latin typeface="Arial" pitchFamily="34" charset="0"/>
                <a:cs typeface="Arial" pitchFamily="34" charset="0"/>
              </a:defRPr>
            </a:lvl1pPr>
          </a:lstStyle>
          <a:p>
            <a:r>
              <a:rPr lang="en-US" noProof="0" dirty="0" smtClean="0"/>
              <a:t>Click</a:t>
            </a:r>
            <a:r>
              <a:rPr lang="en-US" dirty="0" smtClean="0"/>
              <a:t>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467543" y="4797152"/>
            <a:ext cx="5148000" cy="504056"/>
          </a:xfrm>
          <a:solidFill>
            <a:schemeClr val="bg1"/>
          </a:solidFill>
        </p:spPr>
        <p:txBody>
          <a:bodyPr/>
          <a:lstStyle>
            <a:lvl1pPr marL="0" indent="0" algn="ctr">
              <a:buNone/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dirty="0" smtClean="0"/>
              <a:t>Click to edit </a:t>
            </a:r>
            <a:r>
              <a:rPr lang="en-US" noProof="0" dirty="0" smtClean="0"/>
              <a:t>Master</a:t>
            </a:r>
            <a:r>
              <a:rPr lang="en-US" dirty="0" smtClean="0"/>
              <a:t> subtitle style</a:t>
            </a:r>
            <a:endParaRPr lang="en-US" dirty="0"/>
          </a:p>
        </p:txBody>
      </p:sp>
      <p:pic>
        <p:nvPicPr>
          <p:cNvPr id="15" name="Picture 28" descr="SIS_1_color_rgb.png"/>
          <p:cNvPicPr>
            <a:picLocks noChangeAspect="1"/>
          </p:cNvPicPr>
          <p:nvPr userDrawn="1"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963331" y="5932581"/>
            <a:ext cx="2124075" cy="6588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>
            <a:lvl1pPr algn="l">
              <a:defRPr sz="3200">
                <a:solidFill>
                  <a:schemeClr val="accent1">
                    <a:lumMod val="75000"/>
                  </a:schemeClr>
                </a:solidFill>
                <a:latin typeface="Arial" pitchFamily="34" charset="0"/>
                <a:cs typeface="Arial" pitchFamily="34" charset="0"/>
              </a:defRPr>
            </a:lvl1pPr>
          </a:lstStyle>
          <a:p>
            <a:r>
              <a:rPr lang="en-US" noProof="0" dirty="0" smtClean="0"/>
              <a:t>Click to edit Master title style</a:t>
            </a:r>
            <a:endParaRPr lang="en-US" noProof="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>
            <a:lvl1pPr>
              <a:defRPr sz="2400">
                <a:latin typeface="Arial" pitchFamily="34" charset="0"/>
                <a:cs typeface="Arial" pitchFamily="34" charset="0"/>
              </a:defRPr>
            </a:lvl1pPr>
            <a:lvl2pPr>
              <a:defRPr sz="2000">
                <a:latin typeface="Arial" pitchFamily="34" charset="0"/>
                <a:cs typeface="Arial" pitchFamily="34" charset="0"/>
              </a:defRPr>
            </a:lvl2pPr>
            <a:lvl3pPr>
              <a:defRPr sz="1800">
                <a:latin typeface="Arial" pitchFamily="34" charset="0"/>
                <a:cs typeface="Arial" pitchFamily="34" charset="0"/>
              </a:defRPr>
            </a:lvl3pPr>
            <a:lvl4pPr>
              <a:defRPr sz="1600">
                <a:latin typeface="Arial" pitchFamily="34" charset="0"/>
                <a:cs typeface="Arial" pitchFamily="34" charset="0"/>
              </a:defRPr>
            </a:lvl4pPr>
            <a:lvl5pPr>
              <a:defRPr sz="1600">
                <a:latin typeface="Arial" pitchFamily="34" charset="0"/>
                <a:cs typeface="Arial" pitchFamily="34" charset="0"/>
              </a:defRPr>
            </a:lvl5pPr>
          </a:lstStyle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</a:t>
            </a:r>
            <a:r>
              <a:rPr lang="en-US" noProof="0" dirty="0" smtClean="0"/>
              <a:t>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2.png"/><Relationship Id="rId4" Type="http://schemas.openxmlformats.org/officeDocument/2006/relationships/image" Target="../media/image1.pn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Title Placeholder 1"/>
          <p:cNvSpPr>
            <a:spLocks noGrp="1"/>
          </p:cNvSpPr>
          <p:nvPr>
            <p:ph type="title"/>
          </p:nvPr>
        </p:nvSpPr>
        <p:spPr bwMode="auto">
          <a:xfrm>
            <a:off x="457200" y="542599"/>
            <a:ext cx="8229600" cy="10128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dirty="0" smtClean="0"/>
              <a:t>Click </a:t>
            </a:r>
            <a:r>
              <a:rPr lang="en-US" noProof="0" dirty="0" smtClean="0"/>
              <a:t>to</a:t>
            </a:r>
            <a:r>
              <a:rPr lang="en-US" dirty="0" smtClean="0"/>
              <a:t> edit Master title style</a:t>
            </a:r>
          </a:p>
        </p:txBody>
      </p:sp>
      <p:sp>
        <p:nvSpPr>
          <p:cNvPr id="1027" name="Text Placeholder 2"/>
          <p:cNvSpPr>
            <a:spLocks noGrp="1"/>
          </p:cNvSpPr>
          <p:nvPr>
            <p:ph type="body" idx="1"/>
          </p:nvPr>
        </p:nvSpPr>
        <p:spPr bwMode="auto">
          <a:xfrm>
            <a:off x="457200" y="1703540"/>
            <a:ext cx="8229600" cy="466823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noProof="0" dirty="0" smtClean="0"/>
              <a:t>Second</a:t>
            </a:r>
            <a:r>
              <a:rPr lang="en-US" dirty="0" smtClean="0"/>
              <a:t>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</a:p>
        </p:txBody>
      </p:sp>
      <p:sp>
        <p:nvSpPr>
          <p:cNvPr id="8" name="Rectangle 7"/>
          <p:cNvSpPr/>
          <p:nvPr userDrawn="1"/>
        </p:nvSpPr>
        <p:spPr>
          <a:xfrm>
            <a:off x="34923" y="6597650"/>
            <a:ext cx="1116000" cy="228600"/>
          </a:xfrm>
          <a:prstGeom prst="rect">
            <a:avLst/>
          </a:prstGeom>
          <a:gradFill>
            <a:gsLst>
              <a:gs pos="0">
                <a:srgbClr val="28B478"/>
              </a:gs>
              <a:gs pos="100000">
                <a:srgbClr val="28B478">
                  <a:lumMod val="85000"/>
                </a:srgbClr>
              </a:gs>
            </a:gsLst>
            <a:lin ang="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defTabSz="914400" fontAlgn="base">
              <a:spcBef>
                <a:spcPct val="0"/>
              </a:spcBef>
              <a:spcAft>
                <a:spcPct val="0"/>
              </a:spcAft>
              <a:defRPr/>
            </a:pPr>
            <a:endParaRPr lang="en-US">
              <a:solidFill>
                <a:srgbClr val="FFFFFF"/>
              </a:solidFill>
              <a:cs typeface="Arial" charset="0"/>
            </a:endParaRPr>
          </a:p>
        </p:txBody>
      </p:sp>
      <p:sp>
        <p:nvSpPr>
          <p:cNvPr id="9" name="Rectangle 8"/>
          <p:cNvSpPr/>
          <p:nvPr userDrawn="1"/>
        </p:nvSpPr>
        <p:spPr>
          <a:xfrm>
            <a:off x="5744487" y="6597650"/>
            <a:ext cx="1116000" cy="228600"/>
          </a:xfrm>
          <a:prstGeom prst="rect">
            <a:avLst/>
          </a:prstGeom>
          <a:gradFill>
            <a:gsLst>
              <a:gs pos="0">
                <a:srgbClr val="E61E1E"/>
              </a:gs>
              <a:gs pos="100000">
                <a:srgbClr val="E61E1E">
                  <a:lumMod val="85000"/>
                </a:srgbClr>
              </a:gs>
            </a:gsLst>
            <a:lin ang="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defTabSz="914400" fontAlgn="base">
              <a:spcBef>
                <a:spcPct val="0"/>
              </a:spcBef>
              <a:spcAft>
                <a:spcPct val="0"/>
              </a:spcAft>
              <a:defRPr/>
            </a:pPr>
            <a:endParaRPr lang="en-US">
              <a:solidFill>
                <a:srgbClr val="FFFFFF"/>
              </a:solidFill>
              <a:cs typeface="Arial" charset="0"/>
            </a:endParaRPr>
          </a:p>
        </p:txBody>
      </p:sp>
      <p:sp>
        <p:nvSpPr>
          <p:cNvPr id="10" name="Rectangle 9"/>
          <p:cNvSpPr/>
          <p:nvPr userDrawn="1"/>
        </p:nvSpPr>
        <p:spPr>
          <a:xfrm>
            <a:off x="1181604" y="6597650"/>
            <a:ext cx="1116000" cy="228600"/>
          </a:xfrm>
          <a:prstGeom prst="rect">
            <a:avLst/>
          </a:prstGeom>
          <a:gradFill>
            <a:gsLst>
              <a:gs pos="0">
                <a:srgbClr val="1E96AA"/>
              </a:gs>
              <a:gs pos="100000">
                <a:srgbClr val="1E96AA">
                  <a:lumMod val="85000"/>
                </a:srgbClr>
              </a:gs>
            </a:gsLst>
            <a:lin ang="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defTabSz="914400" fontAlgn="base">
              <a:spcBef>
                <a:spcPct val="0"/>
              </a:spcBef>
              <a:spcAft>
                <a:spcPct val="0"/>
              </a:spcAft>
              <a:defRPr/>
            </a:pPr>
            <a:endParaRPr lang="en-US">
              <a:solidFill>
                <a:srgbClr val="FFFFFF"/>
              </a:solidFill>
              <a:cs typeface="Arial" charset="0"/>
            </a:endParaRPr>
          </a:p>
        </p:txBody>
      </p:sp>
      <p:sp>
        <p:nvSpPr>
          <p:cNvPr id="11" name="Rectangle 10"/>
          <p:cNvSpPr/>
          <p:nvPr userDrawn="1"/>
        </p:nvSpPr>
        <p:spPr>
          <a:xfrm>
            <a:off x="2325273" y="6597650"/>
            <a:ext cx="1116000" cy="228600"/>
          </a:xfrm>
          <a:prstGeom prst="rect">
            <a:avLst/>
          </a:prstGeom>
          <a:gradFill>
            <a:gsLst>
              <a:gs pos="0">
                <a:srgbClr val="6496DC"/>
              </a:gs>
              <a:gs pos="100000">
                <a:srgbClr val="6496DC">
                  <a:lumMod val="85000"/>
                </a:srgbClr>
              </a:gs>
            </a:gsLst>
            <a:lin ang="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defTabSz="914400" fontAlgn="base">
              <a:spcBef>
                <a:spcPct val="0"/>
              </a:spcBef>
              <a:spcAft>
                <a:spcPct val="0"/>
              </a:spcAft>
              <a:defRPr/>
            </a:pPr>
            <a:endParaRPr lang="en-US">
              <a:solidFill>
                <a:srgbClr val="FFFFFF"/>
              </a:solidFill>
              <a:cs typeface="Arial" charset="0"/>
            </a:endParaRPr>
          </a:p>
        </p:txBody>
      </p:sp>
      <p:sp>
        <p:nvSpPr>
          <p:cNvPr id="12" name="Rectangle 11"/>
          <p:cNvSpPr/>
          <p:nvPr userDrawn="1"/>
        </p:nvSpPr>
        <p:spPr>
          <a:xfrm>
            <a:off x="3466061" y="6597650"/>
            <a:ext cx="1116000" cy="228600"/>
          </a:xfrm>
          <a:prstGeom prst="rect">
            <a:avLst/>
          </a:prstGeom>
          <a:gradFill>
            <a:gsLst>
              <a:gs pos="0">
                <a:srgbClr val="965AC8"/>
              </a:gs>
              <a:gs pos="100000">
                <a:srgbClr val="965AC8">
                  <a:lumMod val="85000"/>
                </a:srgbClr>
              </a:gs>
            </a:gsLst>
            <a:lin ang="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defTabSz="914400" fontAlgn="base">
              <a:spcBef>
                <a:spcPct val="0"/>
              </a:spcBef>
              <a:spcAft>
                <a:spcPct val="0"/>
              </a:spcAft>
              <a:defRPr/>
            </a:pPr>
            <a:endParaRPr lang="en-US">
              <a:solidFill>
                <a:srgbClr val="FFFFFF"/>
              </a:solidFill>
              <a:cs typeface="Arial" charset="0"/>
            </a:endParaRPr>
          </a:p>
        </p:txBody>
      </p:sp>
      <p:sp>
        <p:nvSpPr>
          <p:cNvPr id="13" name="Rectangle 12"/>
          <p:cNvSpPr/>
          <p:nvPr userDrawn="1"/>
        </p:nvSpPr>
        <p:spPr>
          <a:xfrm>
            <a:off x="4606132" y="6597650"/>
            <a:ext cx="1116000" cy="228600"/>
          </a:xfrm>
          <a:prstGeom prst="rect">
            <a:avLst/>
          </a:prstGeom>
          <a:gradFill>
            <a:gsLst>
              <a:gs pos="0">
                <a:srgbClr val="D23C8C"/>
              </a:gs>
              <a:gs pos="100000">
                <a:srgbClr val="D23C8C">
                  <a:lumMod val="85000"/>
                </a:srgbClr>
              </a:gs>
            </a:gsLst>
            <a:lin ang="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defTabSz="914400" fontAlgn="base">
              <a:spcBef>
                <a:spcPct val="0"/>
              </a:spcBef>
              <a:spcAft>
                <a:spcPct val="0"/>
              </a:spcAft>
              <a:defRPr/>
            </a:pPr>
            <a:endParaRPr lang="en-US">
              <a:solidFill>
                <a:srgbClr val="FFFFFF"/>
              </a:solidFill>
              <a:cs typeface="Arial" charset="0"/>
            </a:endParaRPr>
          </a:p>
        </p:txBody>
      </p:sp>
      <p:sp>
        <p:nvSpPr>
          <p:cNvPr id="14" name="Rectangle 13"/>
          <p:cNvSpPr/>
          <p:nvPr userDrawn="1"/>
        </p:nvSpPr>
        <p:spPr>
          <a:xfrm>
            <a:off x="6887626" y="6597650"/>
            <a:ext cx="1116000" cy="228600"/>
          </a:xfrm>
          <a:prstGeom prst="rect">
            <a:avLst/>
          </a:prstGeom>
          <a:gradFill>
            <a:gsLst>
              <a:gs pos="0">
                <a:srgbClr val="FA6400"/>
              </a:gs>
              <a:gs pos="100000">
                <a:srgbClr val="FA6400">
                  <a:lumMod val="85000"/>
                </a:srgbClr>
              </a:gs>
            </a:gsLst>
            <a:lin ang="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defTabSz="914400" fontAlgn="base">
              <a:spcBef>
                <a:spcPct val="0"/>
              </a:spcBef>
              <a:spcAft>
                <a:spcPct val="0"/>
              </a:spcAft>
              <a:defRPr/>
            </a:pPr>
            <a:endParaRPr lang="en-US">
              <a:solidFill>
                <a:srgbClr val="FFFFFF"/>
              </a:solidFill>
              <a:cs typeface="Arial" charset="0"/>
            </a:endParaRPr>
          </a:p>
        </p:txBody>
      </p:sp>
      <p:pic>
        <p:nvPicPr>
          <p:cNvPr id="1036" name="Picture 16" descr="utalogo350px_en.png"/>
          <p:cNvPicPr>
            <a:picLocks noChangeAspect="1"/>
          </p:cNvPicPr>
          <p:nvPr userDrawn="1"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4924" y="27780"/>
            <a:ext cx="1777828" cy="3413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170" name="Picture 2"/>
          <p:cNvPicPr>
            <a:picLocks noChangeAspect="1" noChangeArrowheads="1"/>
          </p:cNvPicPr>
          <p:nvPr userDrawn="1"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039358" y="6599237"/>
            <a:ext cx="1085850" cy="228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</p:sldLayoutIdLst>
  <p:timing>
    <p:tnLst>
      <p:par>
        <p:cTn id="1" dur="indefinite" restart="never" nodeType="tmRoot"/>
      </p:par>
    </p:tnLst>
  </p:timing>
  <p:hf sldNum="0" hdr="0" ftr="0" dt="0"/>
  <p:txStyles>
    <p:titleStyle>
      <a:lvl1pPr algn="l" rtl="0" eaLnBrk="0" fontAlgn="base" hangingPunct="0">
        <a:spcBef>
          <a:spcPct val="0"/>
        </a:spcBef>
        <a:spcAft>
          <a:spcPct val="0"/>
        </a:spcAft>
        <a:defRPr sz="3300" kern="1200">
          <a:solidFill>
            <a:schemeClr val="tx1"/>
          </a:solidFill>
          <a:latin typeface="Arial" pitchFamily="34" charset="0"/>
          <a:ea typeface="+mj-ea"/>
          <a:cs typeface="Arial" pitchFamily="34" charset="0"/>
        </a:defRPr>
      </a:lvl1pPr>
      <a:lvl2pPr algn="l" rtl="0" eaLnBrk="0" fontAlgn="base" hangingPunct="0">
        <a:spcBef>
          <a:spcPct val="0"/>
        </a:spcBef>
        <a:spcAft>
          <a:spcPct val="0"/>
        </a:spcAft>
        <a:defRPr sz="3300">
          <a:solidFill>
            <a:schemeClr val="tx1"/>
          </a:solidFill>
          <a:latin typeface="Arial" charset="0"/>
          <a:cs typeface="Arial" charset="0"/>
        </a:defRPr>
      </a:lvl2pPr>
      <a:lvl3pPr algn="l" rtl="0" eaLnBrk="0" fontAlgn="base" hangingPunct="0">
        <a:spcBef>
          <a:spcPct val="0"/>
        </a:spcBef>
        <a:spcAft>
          <a:spcPct val="0"/>
        </a:spcAft>
        <a:defRPr sz="3300">
          <a:solidFill>
            <a:schemeClr val="tx1"/>
          </a:solidFill>
          <a:latin typeface="Arial" charset="0"/>
          <a:cs typeface="Arial" charset="0"/>
        </a:defRPr>
      </a:lvl3pPr>
      <a:lvl4pPr algn="l" rtl="0" eaLnBrk="0" fontAlgn="base" hangingPunct="0">
        <a:spcBef>
          <a:spcPct val="0"/>
        </a:spcBef>
        <a:spcAft>
          <a:spcPct val="0"/>
        </a:spcAft>
        <a:defRPr sz="3300">
          <a:solidFill>
            <a:schemeClr val="tx1"/>
          </a:solidFill>
          <a:latin typeface="Arial" charset="0"/>
          <a:cs typeface="Arial" charset="0"/>
        </a:defRPr>
      </a:lvl4pPr>
      <a:lvl5pPr algn="l" rtl="0" eaLnBrk="0" fontAlgn="base" hangingPunct="0">
        <a:spcBef>
          <a:spcPct val="0"/>
        </a:spcBef>
        <a:spcAft>
          <a:spcPct val="0"/>
        </a:spcAft>
        <a:defRPr sz="3300">
          <a:solidFill>
            <a:schemeClr val="tx1"/>
          </a:solidFill>
          <a:latin typeface="Arial" charset="0"/>
          <a:cs typeface="Arial" charset="0"/>
        </a:defRPr>
      </a:lvl5pPr>
      <a:lvl6pPr marL="457200" algn="l" rtl="0" fontAlgn="base">
        <a:spcBef>
          <a:spcPct val="0"/>
        </a:spcBef>
        <a:spcAft>
          <a:spcPct val="0"/>
        </a:spcAft>
        <a:defRPr sz="3300">
          <a:solidFill>
            <a:schemeClr val="tx1"/>
          </a:solidFill>
          <a:latin typeface="Arial" charset="0"/>
          <a:cs typeface="Arial" charset="0"/>
        </a:defRPr>
      </a:lvl6pPr>
      <a:lvl7pPr marL="914400" algn="l" rtl="0" fontAlgn="base">
        <a:spcBef>
          <a:spcPct val="0"/>
        </a:spcBef>
        <a:spcAft>
          <a:spcPct val="0"/>
        </a:spcAft>
        <a:defRPr sz="3300">
          <a:solidFill>
            <a:schemeClr val="tx1"/>
          </a:solidFill>
          <a:latin typeface="Arial" charset="0"/>
          <a:cs typeface="Arial" charset="0"/>
        </a:defRPr>
      </a:lvl7pPr>
      <a:lvl8pPr marL="1371600" algn="l" rtl="0" fontAlgn="base">
        <a:spcBef>
          <a:spcPct val="0"/>
        </a:spcBef>
        <a:spcAft>
          <a:spcPct val="0"/>
        </a:spcAft>
        <a:defRPr sz="3300">
          <a:solidFill>
            <a:schemeClr val="tx1"/>
          </a:solidFill>
          <a:latin typeface="Arial" charset="0"/>
          <a:cs typeface="Arial" charset="0"/>
        </a:defRPr>
      </a:lvl8pPr>
      <a:lvl9pPr marL="1828800" algn="l" rtl="0" fontAlgn="base">
        <a:spcBef>
          <a:spcPct val="0"/>
        </a:spcBef>
        <a:spcAft>
          <a:spcPct val="0"/>
        </a:spcAft>
        <a:defRPr sz="3300">
          <a:solidFill>
            <a:schemeClr val="tx1"/>
          </a:solidFill>
          <a:latin typeface="Arial" charset="0"/>
          <a:cs typeface="Arial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Arial" pitchFamily="34" charset="0"/>
          <a:ea typeface="+mn-ea"/>
          <a:cs typeface="Arial" pitchFamily="34" charset="0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Arial" pitchFamily="34" charset="0"/>
          <a:ea typeface="+mn-ea"/>
          <a:cs typeface="Arial" pitchFamily="34" charset="0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kern="1200">
          <a:solidFill>
            <a:schemeClr val="tx1"/>
          </a:solidFill>
          <a:latin typeface="Arial" pitchFamily="34" charset="0"/>
          <a:ea typeface="+mn-ea"/>
          <a:cs typeface="Arial" pitchFamily="34" charset="0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1600" kern="1200">
          <a:solidFill>
            <a:schemeClr val="tx1"/>
          </a:solidFill>
          <a:latin typeface="Arial" pitchFamily="34" charset="0"/>
          <a:ea typeface="+mn-ea"/>
          <a:cs typeface="Arial" pitchFamily="34" charset="0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»"/>
        <a:defRPr sz="1600" kern="1200">
          <a:solidFill>
            <a:schemeClr val="tx1"/>
          </a:solidFill>
          <a:latin typeface="Arial" pitchFamily="34" charset="0"/>
          <a:ea typeface="+mn-ea"/>
          <a:cs typeface="Arial" pitchFamily="34" charset="0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i-FI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7.gif"/><Relationship Id="rId4" Type="http://schemas.openxmlformats.org/officeDocument/2006/relationships/image" Target="../media/image6.gif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14.jpeg"/><Relationship Id="rId3" Type="http://schemas.openxmlformats.org/officeDocument/2006/relationships/image" Target="../media/image9.jpeg"/><Relationship Id="rId7" Type="http://schemas.openxmlformats.org/officeDocument/2006/relationships/image" Target="../media/image13.jpe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2.png"/><Relationship Id="rId5" Type="http://schemas.openxmlformats.org/officeDocument/2006/relationships/image" Target="../media/image11.jpeg"/><Relationship Id="rId10" Type="http://schemas.openxmlformats.org/officeDocument/2006/relationships/image" Target="../media/image16.jpeg"/><Relationship Id="rId4" Type="http://schemas.openxmlformats.org/officeDocument/2006/relationships/image" Target="../media/image10.png"/><Relationship Id="rId9" Type="http://schemas.openxmlformats.org/officeDocument/2006/relationships/image" Target="../media/image15.jpeg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14.jpeg"/><Relationship Id="rId3" Type="http://schemas.openxmlformats.org/officeDocument/2006/relationships/image" Target="../media/image9.jpeg"/><Relationship Id="rId7" Type="http://schemas.openxmlformats.org/officeDocument/2006/relationships/image" Target="../media/image13.jpe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2.png"/><Relationship Id="rId5" Type="http://schemas.openxmlformats.org/officeDocument/2006/relationships/image" Target="../media/image11.jpeg"/><Relationship Id="rId10" Type="http://schemas.openxmlformats.org/officeDocument/2006/relationships/image" Target="../media/image16.jpeg"/><Relationship Id="rId4" Type="http://schemas.openxmlformats.org/officeDocument/2006/relationships/image" Target="../media/image10.png"/><Relationship Id="rId9" Type="http://schemas.openxmlformats.org/officeDocument/2006/relationships/image" Target="../media/image15.jpeg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image" Target="../media/image14.jpeg"/><Relationship Id="rId3" Type="http://schemas.openxmlformats.org/officeDocument/2006/relationships/image" Target="../media/image9.jpeg"/><Relationship Id="rId7" Type="http://schemas.openxmlformats.org/officeDocument/2006/relationships/image" Target="../media/image13.jpe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2.png"/><Relationship Id="rId11" Type="http://schemas.openxmlformats.org/officeDocument/2006/relationships/image" Target="../media/image17.jpeg"/><Relationship Id="rId5" Type="http://schemas.openxmlformats.org/officeDocument/2006/relationships/image" Target="../media/image11.jpeg"/><Relationship Id="rId10" Type="http://schemas.openxmlformats.org/officeDocument/2006/relationships/image" Target="../media/image16.jpeg"/><Relationship Id="rId4" Type="http://schemas.openxmlformats.org/officeDocument/2006/relationships/image" Target="../media/image10.png"/><Relationship Id="rId9" Type="http://schemas.openxmlformats.org/officeDocument/2006/relationships/image" Target="../media/image15.jpeg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image" Target="../media/image14.jpeg"/><Relationship Id="rId13" Type="http://schemas.openxmlformats.org/officeDocument/2006/relationships/image" Target="../media/image19.jpeg"/><Relationship Id="rId3" Type="http://schemas.openxmlformats.org/officeDocument/2006/relationships/image" Target="../media/image9.jpeg"/><Relationship Id="rId7" Type="http://schemas.openxmlformats.org/officeDocument/2006/relationships/image" Target="../media/image13.jpeg"/><Relationship Id="rId12" Type="http://schemas.openxmlformats.org/officeDocument/2006/relationships/image" Target="../media/image18.pn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2.png"/><Relationship Id="rId11" Type="http://schemas.openxmlformats.org/officeDocument/2006/relationships/image" Target="../media/image17.jpeg"/><Relationship Id="rId5" Type="http://schemas.openxmlformats.org/officeDocument/2006/relationships/image" Target="../media/image11.jpeg"/><Relationship Id="rId10" Type="http://schemas.openxmlformats.org/officeDocument/2006/relationships/image" Target="../media/image16.jpeg"/><Relationship Id="rId4" Type="http://schemas.openxmlformats.org/officeDocument/2006/relationships/image" Target="../media/image10.png"/><Relationship Id="rId9" Type="http://schemas.openxmlformats.org/officeDocument/2006/relationships/image" Target="../media/image15.jpe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2.png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png"/><Relationship Id="rId7" Type="http://schemas.openxmlformats.org/officeDocument/2006/relationships/image" Target="../media/image27.png"/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6.png"/><Relationship Id="rId5" Type="http://schemas.openxmlformats.org/officeDocument/2006/relationships/image" Target="../media/image25.emf"/><Relationship Id="rId4" Type="http://schemas.openxmlformats.org/officeDocument/2006/relationships/image" Target="../media/image24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image" Target="../media/image28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8" Type="http://schemas.openxmlformats.org/officeDocument/2006/relationships/image" Target="../media/image34.png"/><Relationship Id="rId3" Type="http://schemas.openxmlformats.org/officeDocument/2006/relationships/image" Target="../media/image30.png"/><Relationship Id="rId7" Type="http://schemas.openxmlformats.org/officeDocument/2006/relationships/image" Target="../media/image21.png"/><Relationship Id="rId2" Type="http://schemas.openxmlformats.org/officeDocument/2006/relationships/image" Target="../media/image29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33.png"/><Relationship Id="rId5" Type="http://schemas.openxmlformats.org/officeDocument/2006/relationships/image" Target="../media/image32.png"/><Relationship Id="rId4" Type="http://schemas.openxmlformats.org/officeDocument/2006/relationships/image" Target="../media/image31.jpeg"/><Relationship Id="rId9" Type="http://schemas.openxmlformats.org/officeDocument/2006/relationships/image" Target="../media/image35.png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1.vml"/><Relationship Id="rId6" Type="http://schemas.openxmlformats.org/officeDocument/2006/relationships/image" Target="../media/image37.png"/><Relationship Id="rId5" Type="http://schemas.openxmlformats.org/officeDocument/2006/relationships/image" Target="../media/image36.png"/><Relationship Id="rId4" Type="http://schemas.openxmlformats.org/officeDocument/2006/relationships/oleObject" Target="../embeddings/oleObject1.bin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pn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chart" Target="../charts/chart2.xml"/><Relationship Id="rId2" Type="http://schemas.openxmlformats.org/officeDocument/2006/relationships/chart" Target="../charts/chart1.xml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chart" Target="../charts/chart3.xml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chart" Target="../charts/chart5.xml"/><Relationship Id="rId2" Type="http://schemas.openxmlformats.org/officeDocument/2006/relationships/chart" Target="../charts/chart4.xml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chart" Target="../charts/chart6.xml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chart" Target="../charts/chart8.xml"/><Relationship Id="rId2" Type="http://schemas.openxmlformats.org/officeDocument/2006/relationships/chart" Target="../charts/chart7.xml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chart" Target="../charts/chart10.xml"/><Relationship Id="rId2" Type="http://schemas.openxmlformats.org/officeDocument/2006/relationships/chart" Target="../charts/chart9.xml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png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0.png"/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1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Title 3"/>
          <p:cNvSpPr>
            <a:spLocks noGrp="1"/>
          </p:cNvSpPr>
          <p:nvPr>
            <p:ph type="ctrTitle"/>
          </p:nvPr>
        </p:nvSpPr>
        <p:spPr>
          <a:xfrm>
            <a:off x="468313" y="1639230"/>
            <a:ext cx="8553024" cy="3013734"/>
          </a:xfrm>
        </p:spPr>
        <p:txBody>
          <a:bodyPr/>
          <a:lstStyle/>
          <a:p>
            <a:pPr eaLnBrk="1" hangingPunct="1"/>
            <a:r>
              <a:rPr lang="en-US" sz="3200" dirty="0" smtClean="0"/>
              <a:t>Vision-based human-computer interaction</a:t>
            </a:r>
            <a:br>
              <a:rPr lang="en-US" sz="3200" dirty="0" smtClean="0"/>
            </a:br>
            <a:r>
              <a:rPr lang="en-US" sz="2000" dirty="0" smtClean="0"/>
              <a:t/>
            </a:r>
            <a:br>
              <a:rPr lang="en-US" sz="2000" dirty="0" smtClean="0"/>
            </a:br>
            <a:r>
              <a:rPr lang="en-US" sz="2000" dirty="0" smtClean="0"/>
              <a:t>Julia Kuosmanen</a:t>
            </a:r>
            <a:br>
              <a:rPr lang="en-US" sz="2000" dirty="0" smtClean="0"/>
            </a:br>
            <a:r>
              <a:rPr lang="en-US" sz="1600" dirty="0" smtClean="0"/>
              <a:t>(publishes under name Gizatdinova)</a:t>
            </a:r>
            <a:r>
              <a:rPr lang="en-US" sz="2000" dirty="0" smtClean="0"/>
              <a:t/>
            </a:r>
            <a:br>
              <a:rPr lang="en-US" sz="2000" dirty="0" smtClean="0"/>
            </a:br>
            <a:r>
              <a:rPr lang="en-US" sz="2000" dirty="0" smtClean="0"/>
              <a:t/>
            </a:r>
            <a:br>
              <a:rPr lang="en-US" sz="2000" dirty="0" smtClean="0"/>
            </a:br>
            <a:r>
              <a:rPr lang="en-US" sz="2000" dirty="0" smtClean="0"/>
              <a:t>Tampere Unit for Computer Human Interaction</a:t>
            </a:r>
            <a:br>
              <a:rPr lang="en-US" sz="2000" dirty="0" smtClean="0"/>
            </a:br>
            <a:r>
              <a:rPr lang="en-US" sz="2000" dirty="0" smtClean="0"/>
              <a:t>School of Information Sciences</a:t>
            </a:r>
            <a:br>
              <a:rPr lang="en-US" sz="2000" dirty="0" smtClean="0"/>
            </a:br>
            <a:r>
              <a:rPr lang="en-US" sz="2000" dirty="0" smtClean="0"/>
              <a:t>University of Tampere</a:t>
            </a:r>
            <a:br>
              <a:rPr lang="en-US" sz="2000" dirty="0" smtClean="0"/>
            </a:br>
            <a:endParaRPr lang="en-US" sz="2000" dirty="0" smtClean="0">
              <a:latin typeface="Arial" charset="0"/>
              <a:cs typeface="Arial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 descr="http://www.discoveringfinland.com/ftp/Tampere/orig_366_3861.jpg"/>
          <p:cNvPicPr>
            <a:picLocks noChangeAspect="1" noChangeArrowheads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73168" y="4488110"/>
            <a:ext cx="3981702" cy="175447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00" name="Picture 4" descr="http://upload.wikimedia.org/wikipedia/commons/thumb/9/9f/Finland_in_the_world_%28W3%29.svg/1280px-Finland_in_the_world_%28W3%29.svg.png"/>
          <p:cNvPicPr>
            <a:picLocks noChangeAspect="1" noChangeArrowheads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1670" y="666823"/>
            <a:ext cx="4991450" cy="30554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02" name="Picture 6" descr="http://www.ezilon.com/maps/images/europe/Finland-physical-map.gif"/>
          <p:cNvPicPr>
            <a:picLocks noChangeAspect="1" noChangeArrowheads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29908" y="352342"/>
            <a:ext cx="2066925" cy="375285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04" name="Picture 8" descr="http://cdn.destination360.com/europe/finland/tampere/holiday-inn-tampere-map.gif"/>
          <p:cNvPicPr>
            <a:picLocks noChangeAspect="1" noChangeArrowheads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85707" y="3966108"/>
            <a:ext cx="3418513" cy="239391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88184965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Picture 7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1443" y="766093"/>
            <a:ext cx="3173543" cy="237654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pic>
        <p:nvPicPr>
          <p:cNvPr id="12" name="Picture 8"/>
          <p:cNvPicPr>
            <a:picLocks noChangeAspect="1" noChangeArrowheads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1393" y="3081483"/>
            <a:ext cx="2209800" cy="16557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987942" y="644755"/>
            <a:ext cx="2921165" cy="1947443"/>
          </a:xfrm>
          <a:prstGeom prst="rect">
            <a:avLst/>
          </a:prstGeom>
        </p:spPr>
      </p:pic>
      <p:pic>
        <p:nvPicPr>
          <p:cNvPr id="14" name="Picture 6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29246" y="857717"/>
            <a:ext cx="2844436" cy="189387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2709973" y="2489042"/>
            <a:ext cx="3398326" cy="2265551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7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53026" y="4588007"/>
            <a:ext cx="2621192" cy="1965894"/>
          </a:xfrm>
          <a:prstGeom prst="rect">
            <a:avLst/>
          </a:prstGeom>
        </p:spPr>
      </p:pic>
      <p:pic>
        <p:nvPicPr>
          <p:cNvPr id="11" name="Picture 10"/>
          <p:cNvPicPr>
            <a:picLocks noChangeAspect="1"/>
          </p:cNvPicPr>
          <p:nvPr/>
        </p:nvPicPr>
        <p:blipFill>
          <a:blip r:embed="rId8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61280" y="4679378"/>
            <a:ext cx="2442566" cy="1831925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9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0884" y="4679378"/>
            <a:ext cx="2466811" cy="1850108"/>
          </a:xfrm>
          <a:prstGeom prst="rect">
            <a:avLst/>
          </a:prstGeom>
        </p:spPr>
      </p:pic>
      <p:pic>
        <p:nvPicPr>
          <p:cNvPr id="15" name="Picture 10"/>
          <p:cNvPicPr>
            <a:picLocks noChangeAspect="1" noChangeArrowheads="1"/>
          </p:cNvPicPr>
          <p:nvPr/>
        </p:nvPicPr>
        <p:blipFill>
          <a:blip r:embed="rId10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66463" y="2735271"/>
            <a:ext cx="2642644" cy="198198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95033328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Picture 7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1443" y="766093"/>
            <a:ext cx="3173543" cy="237654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pic>
        <p:nvPicPr>
          <p:cNvPr id="12" name="Picture 8"/>
          <p:cNvPicPr>
            <a:picLocks noChangeAspect="1" noChangeArrowheads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1393" y="3081483"/>
            <a:ext cx="2209800" cy="16557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987942" y="644755"/>
            <a:ext cx="2921165" cy="1947443"/>
          </a:xfrm>
          <a:prstGeom prst="rect">
            <a:avLst/>
          </a:prstGeom>
        </p:spPr>
      </p:pic>
      <p:pic>
        <p:nvPicPr>
          <p:cNvPr id="14" name="Picture 6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29246" y="857717"/>
            <a:ext cx="2844436" cy="189387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2709973" y="2489042"/>
            <a:ext cx="3398326" cy="2265551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7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53026" y="4588007"/>
            <a:ext cx="2621192" cy="1965894"/>
          </a:xfrm>
          <a:prstGeom prst="rect">
            <a:avLst/>
          </a:prstGeom>
        </p:spPr>
      </p:pic>
      <p:pic>
        <p:nvPicPr>
          <p:cNvPr id="11" name="Picture 10"/>
          <p:cNvPicPr>
            <a:picLocks noChangeAspect="1"/>
          </p:cNvPicPr>
          <p:nvPr/>
        </p:nvPicPr>
        <p:blipFill>
          <a:blip r:embed="rId8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61280" y="4679378"/>
            <a:ext cx="2442566" cy="1831925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9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0884" y="4679378"/>
            <a:ext cx="2466811" cy="1850108"/>
          </a:xfrm>
          <a:prstGeom prst="rect">
            <a:avLst/>
          </a:prstGeom>
        </p:spPr>
      </p:pic>
      <p:sp>
        <p:nvSpPr>
          <p:cNvPr id="2" name="Oval 1"/>
          <p:cNvSpPr/>
          <p:nvPr/>
        </p:nvSpPr>
        <p:spPr>
          <a:xfrm>
            <a:off x="1535185" y="5410899"/>
            <a:ext cx="327171" cy="285226"/>
          </a:xfrm>
          <a:prstGeom prst="ellipse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5" name="Oval 14"/>
          <p:cNvSpPr/>
          <p:nvPr/>
        </p:nvSpPr>
        <p:spPr>
          <a:xfrm>
            <a:off x="4330120" y="5714301"/>
            <a:ext cx="327171" cy="285226"/>
          </a:xfrm>
          <a:prstGeom prst="ellipse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6" name="Oval 15"/>
          <p:cNvSpPr/>
          <p:nvPr/>
        </p:nvSpPr>
        <p:spPr>
          <a:xfrm>
            <a:off x="7224325" y="5563299"/>
            <a:ext cx="327171" cy="285226"/>
          </a:xfrm>
          <a:prstGeom prst="ellipse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17" name="Picture 10"/>
          <p:cNvPicPr>
            <a:picLocks noChangeAspect="1" noChangeArrowheads="1"/>
          </p:cNvPicPr>
          <p:nvPr/>
        </p:nvPicPr>
        <p:blipFill>
          <a:blip r:embed="rId10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66463" y="2735271"/>
            <a:ext cx="2642644" cy="198198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83002624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Picture 7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1443" y="766093"/>
            <a:ext cx="3173543" cy="237654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pic>
        <p:nvPicPr>
          <p:cNvPr id="12" name="Picture 8"/>
          <p:cNvPicPr>
            <a:picLocks noChangeAspect="1" noChangeArrowheads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1393" y="3081483"/>
            <a:ext cx="2209800" cy="16557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987942" y="644755"/>
            <a:ext cx="2921165" cy="1947443"/>
          </a:xfrm>
          <a:prstGeom prst="rect">
            <a:avLst/>
          </a:prstGeom>
        </p:spPr>
      </p:pic>
      <p:pic>
        <p:nvPicPr>
          <p:cNvPr id="14" name="Picture 6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29246" y="857717"/>
            <a:ext cx="2844436" cy="189387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2709973" y="2489042"/>
            <a:ext cx="3398326" cy="2265551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7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53026" y="4588007"/>
            <a:ext cx="2621192" cy="1965894"/>
          </a:xfrm>
          <a:prstGeom prst="rect">
            <a:avLst/>
          </a:prstGeom>
        </p:spPr>
      </p:pic>
      <p:pic>
        <p:nvPicPr>
          <p:cNvPr id="11" name="Picture 10"/>
          <p:cNvPicPr>
            <a:picLocks noChangeAspect="1"/>
          </p:cNvPicPr>
          <p:nvPr/>
        </p:nvPicPr>
        <p:blipFill>
          <a:blip r:embed="rId8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61280" y="4679378"/>
            <a:ext cx="2442566" cy="1831925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9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0884" y="4679378"/>
            <a:ext cx="2466811" cy="1850108"/>
          </a:xfrm>
          <a:prstGeom prst="rect">
            <a:avLst/>
          </a:prstGeom>
        </p:spPr>
      </p:pic>
      <p:sp>
        <p:nvSpPr>
          <p:cNvPr id="2" name="Oval 1"/>
          <p:cNvSpPr/>
          <p:nvPr/>
        </p:nvSpPr>
        <p:spPr>
          <a:xfrm>
            <a:off x="1535185" y="5410899"/>
            <a:ext cx="327171" cy="285226"/>
          </a:xfrm>
          <a:prstGeom prst="ellipse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5" name="Oval 14"/>
          <p:cNvSpPr/>
          <p:nvPr/>
        </p:nvSpPr>
        <p:spPr>
          <a:xfrm>
            <a:off x="4330120" y="5714301"/>
            <a:ext cx="327171" cy="285226"/>
          </a:xfrm>
          <a:prstGeom prst="ellipse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6" name="Oval 15"/>
          <p:cNvSpPr/>
          <p:nvPr/>
        </p:nvSpPr>
        <p:spPr>
          <a:xfrm>
            <a:off x="7224325" y="5563299"/>
            <a:ext cx="327171" cy="285226"/>
          </a:xfrm>
          <a:prstGeom prst="ellipse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17" name="Picture 10"/>
          <p:cNvPicPr>
            <a:picLocks noChangeAspect="1" noChangeArrowheads="1"/>
          </p:cNvPicPr>
          <p:nvPr/>
        </p:nvPicPr>
        <p:blipFill>
          <a:blip r:embed="rId10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66463" y="2735271"/>
            <a:ext cx="2642644" cy="198198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pic>
        <p:nvPicPr>
          <p:cNvPr id="18" name="Picture 4" descr="https://encrypted-tbn0.gstatic.com/images?q=tbn:ANd9GcSeAhwGmOF1GykIJXAiSYoeuKz8zHYlJx_LiHh3iPUtmORG7knP"/>
          <p:cNvPicPr>
            <a:picLocks noChangeAspect="1" noChangeArrowheads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35295" y="2139937"/>
            <a:ext cx="4894536" cy="274094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22261953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Picture 7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1443" y="766093"/>
            <a:ext cx="3173543" cy="237654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pic>
        <p:nvPicPr>
          <p:cNvPr id="12" name="Picture 8"/>
          <p:cNvPicPr>
            <a:picLocks noChangeAspect="1" noChangeArrowheads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1393" y="3081483"/>
            <a:ext cx="2209800" cy="16557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987942" y="644755"/>
            <a:ext cx="2921165" cy="1947443"/>
          </a:xfrm>
          <a:prstGeom prst="rect">
            <a:avLst/>
          </a:prstGeom>
        </p:spPr>
      </p:pic>
      <p:pic>
        <p:nvPicPr>
          <p:cNvPr id="14" name="Picture 6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29246" y="857717"/>
            <a:ext cx="2844436" cy="189387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2709973" y="2489042"/>
            <a:ext cx="3398326" cy="2265551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7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53026" y="4588007"/>
            <a:ext cx="2621192" cy="1965894"/>
          </a:xfrm>
          <a:prstGeom prst="rect">
            <a:avLst/>
          </a:prstGeom>
        </p:spPr>
      </p:pic>
      <p:pic>
        <p:nvPicPr>
          <p:cNvPr id="11" name="Picture 10"/>
          <p:cNvPicPr>
            <a:picLocks noChangeAspect="1"/>
          </p:cNvPicPr>
          <p:nvPr/>
        </p:nvPicPr>
        <p:blipFill>
          <a:blip r:embed="rId8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61280" y="4679378"/>
            <a:ext cx="2442566" cy="1831925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9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0884" y="4679378"/>
            <a:ext cx="2466811" cy="1850108"/>
          </a:xfrm>
          <a:prstGeom prst="rect">
            <a:avLst/>
          </a:prstGeom>
        </p:spPr>
      </p:pic>
      <p:sp>
        <p:nvSpPr>
          <p:cNvPr id="2" name="Oval 1"/>
          <p:cNvSpPr/>
          <p:nvPr/>
        </p:nvSpPr>
        <p:spPr>
          <a:xfrm>
            <a:off x="1535185" y="5410899"/>
            <a:ext cx="327171" cy="285226"/>
          </a:xfrm>
          <a:prstGeom prst="ellipse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5" name="Oval 14"/>
          <p:cNvSpPr/>
          <p:nvPr/>
        </p:nvSpPr>
        <p:spPr>
          <a:xfrm>
            <a:off x="4330120" y="5714301"/>
            <a:ext cx="327171" cy="285226"/>
          </a:xfrm>
          <a:prstGeom prst="ellipse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6" name="Oval 15"/>
          <p:cNvSpPr/>
          <p:nvPr/>
        </p:nvSpPr>
        <p:spPr>
          <a:xfrm>
            <a:off x="7224325" y="5563299"/>
            <a:ext cx="327171" cy="285226"/>
          </a:xfrm>
          <a:prstGeom prst="ellipse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19" name="Picture 10"/>
          <p:cNvPicPr>
            <a:picLocks noChangeAspect="1" noChangeArrowheads="1"/>
          </p:cNvPicPr>
          <p:nvPr/>
        </p:nvPicPr>
        <p:blipFill>
          <a:blip r:embed="rId10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66463" y="2735271"/>
            <a:ext cx="2642644" cy="198198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pic>
        <p:nvPicPr>
          <p:cNvPr id="22" name="Picture 4" descr="https://encrypted-tbn0.gstatic.com/images?q=tbn:ANd9GcSeAhwGmOF1GykIJXAiSYoeuKz8zHYlJx_LiHh3iPUtmORG7knP"/>
          <p:cNvPicPr>
            <a:picLocks noChangeAspect="1" noChangeArrowheads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35295" y="2139937"/>
            <a:ext cx="4894536" cy="274094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3" name="Picture 22"/>
          <p:cNvPicPr>
            <a:picLocks noChangeAspect="1"/>
          </p:cNvPicPr>
          <p:nvPr/>
        </p:nvPicPr>
        <p:blipFill>
          <a:blip r:embed="rId12"/>
          <a:stretch>
            <a:fillRect/>
          </a:stretch>
        </p:blipFill>
        <p:spPr>
          <a:xfrm>
            <a:off x="671512" y="2490787"/>
            <a:ext cx="7800975" cy="1876425"/>
          </a:xfrm>
          <a:prstGeom prst="rect">
            <a:avLst/>
          </a:prstGeom>
        </p:spPr>
      </p:pic>
      <p:pic>
        <p:nvPicPr>
          <p:cNvPr id="24" name="Picture 2" descr="http://www.ibikeoulu.com/assets/bike.jpg"/>
          <p:cNvPicPr>
            <a:picLocks noChangeAspect="1" noChangeArrowheads="1"/>
          </p:cNvPicPr>
          <p:nvPr/>
        </p:nvPicPr>
        <p:blipFill>
          <a:blip r:embed="rId13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3123" y="2476737"/>
            <a:ext cx="1227092" cy="79352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80807236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66699" y="523986"/>
            <a:ext cx="8677275" cy="657551"/>
          </a:xfrm>
        </p:spPr>
        <p:txBody>
          <a:bodyPr>
            <a:noAutofit/>
          </a:bodyPr>
          <a:lstStyle/>
          <a:p>
            <a:r>
              <a:rPr lang="en-US" sz="3200" dirty="0" smtClean="0"/>
              <a:t>Content</a:t>
            </a:r>
            <a:endParaRPr lang="en-US" sz="3200" dirty="0"/>
          </a:p>
        </p:txBody>
      </p:sp>
      <p:sp>
        <p:nvSpPr>
          <p:cNvPr id="11" name="Content Placeholder 2"/>
          <p:cNvSpPr txBox="1">
            <a:spLocks/>
          </p:cNvSpPr>
          <p:nvPr/>
        </p:nvSpPr>
        <p:spPr bwMode="auto">
          <a:xfrm>
            <a:off x="266698" y="1458306"/>
            <a:ext cx="8608854" cy="43552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noAutofit/>
          </a:bodyPr>
          <a:lstStyle/>
          <a:p>
            <a:pPr marL="360000" lvl="1" indent="-285750" algn="just" defTabSz="914400" eaLnBrk="0" fontAlgn="base" hangingPunct="0">
              <a:spcAft>
                <a:spcPts val="1200"/>
              </a:spcAft>
              <a:buFont typeface="Arial" panose="020B0604020202020204" pitchFamily="34" charset="0"/>
              <a:buChar char="•"/>
              <a:defRPr/>
            </a:pPr>
            <a:endParaRPr lang="en-US" sz="2000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360000" lvl="1" indent="-285750" algn="just" defTabSz="914400" eaLnBrk="0" fontAlgn="base" hangingPunct="0">
              <a:spcAft>
                <a:spcPts val="1200"/>
              </a:spcAft>
              <a:buFont typeface="Arial" panose="020B0604020202020204" pitchFamily="34" charset="0"/>
              <a:buChar char="•"/>
              <a:defRPr/>
            </a:pP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School of Information Sciences</a:t>
            </a:r>
            <a:endParaRPr lang="en-US" sz="20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360000" lvl="1" indent="-285750" algn="just" defTabSz="914400" eaLnBrk="0" fontAlgn="base" hangingPunct="0">
              <a:spcAft>
                <a:spcPts val="1200"/>
              </a:spcAft>
              <a:buFont typeface="Arial" panose="020B0604020202020204" pitchFamily="34" charset="0"/>
              <a:buChar char="•"/>
              <a:defRPr/>
            </a:pPr>
            <a:endParaRPr lang="en-US" sz="2000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74250" lvl="1" algn="just" defTabSz="914400" eaLnBrk="0" fontAlgn="base" hangingPunct="0">
              <a:spcAft>
                <a:spcPts val="1200"/>
              </a:spcAft>
              <a:defRPr/>
            </a:pPr>
            <a:endParaRPr lang="en-US" sz="2000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74250" lvl="1" algn="just" defTabSz="914400" eaLnBrk="0" fontAlgn="base" hangingPunct="0">
              <a:spcAft>
                <a:spcPts val="1200"/>
              </a:spcAft>
              <a:defRPr/>
            </a:pPr>
            <a:endParaRPr lang="en-US" sz="2000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74250" lvl="1" algn="just" defTabSz="914400" eaLnBrk="0" fontAlgn="base" hangingPunct="0">
              <a:spcAft>
                <a:spcPts val="1200"/>
              </a:spcAft>
              <a:defRPr/>
            </a:pPr>
            <a:endParaRPr lang="en-US" sz="2000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74250" lvl="1" algn="just" defTabSz="914400" eaLnBrk="0" fontAlgn="base" hangingPunct="0">
              <a:spcAft>
                <a:spcPts val="1200"/>
              </a:spcAft>
              <a:defRPr/>
            </a:pPr>
            <a:endParaRPr lang="en-US" sz="20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360000" lvl="1" indent="-285750" algn="just" defTabSz="914400" eaLnBrk="0" fontAlgn="base" hangingPunct="0">
              <a:spcAft>
                <a:spcPts val="1200"/>
              </a:spcAft>
              <a:buFont typeface="Arial" panose="020B0604020202020204" pitchFamily="34" charset="0"/>
              <a:buChar char="•"/>
              <a:defRPr/>
            </a:pP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Post doc project: UCSB visit 2015</a:t>
            </a:r>
          </a:p>
          <a:p>
            <a:pPr marL="360000" lvl="1" indent="-285750" algn="just" defTabSz="914400" eaLnBrk="0" fontAlgn="base" hangingPunct="0">
              <a:spcAft>
                <a:spcPts val="1200"/>
              </a:spcAft>
              <a:buFont typeface="Arial" panose="020B0604020202020204" pitchFamily="34" charset="0"/>
              <a:buChar char="•"/>
              <a:defRPr/>
            </a:pPr>
            <a:endParaRPr lang="en-US" sz="2000" dirty="0" smtClean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 rotWithShape="1">
          <a:blip r:embed="rId2"/>
          <a:srcRect l="1307" t="1" r="2382" b="2576"/>
          <a:stretch/>
        </p:blipFill>
        <p:spPr>
          <a:xfrm>
            <a:off x="725993" y="2991691"/>
            <a:ext cx="1477787" cy="423544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 rotWithShape="1">
          <a:blip r:embed="rId3"/>
          <a:srcRect l="1394" r="3324" b="2879"/>
          <a:stretch/>
        </p:blipFill>
        <p:spPr>
          <a:xfrm>
            <a:off x="731945" y="2419506"/>
            <a:ext cx="1535088" cy="442548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98389" y="3564385"/>
            <a:ext cx="1498596" cy="466230"/>
          </a:xfrm>
          <a:prstGeom prst="rect">
            <a:avLst/>
          </a:prstGeom>
        </p:spPr>
      </p:pic>
      <p:sp>
        <p:nvSpPr>
          <p:cNvPr id="7" name="Rectangle 6"/>
          <p:cNvSpPr>
            <a:spLocks noChangeArrowheads="1"/>
          </p:cNvSpPr>
          <p:nvPr/>
        </p:nvSpPr>
        <p:spPr bwMode="auto">
          <a:xfrm>
            <a:off x="2570559" y="2424126"/>
            <a:ext cx="5934480" cy="3715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square" lIns="90000" tIns="46800" rIns="90000" bIns="46800" anchor="ctr">
            <a:spAutoFit/>
          </a:bodyPr>
          <a:lstStyle>
            <a:lvl1pPr>
              <a:tabLst>
                <a:tab pos="0" algn="l"/>
                <a:tab pos="457200" algn="l"/>
                <a:tab pos="914400" algn="l"/>
                <a:tab pos="1371600" algn="l"/>
                <a:tab pos="1828800" algn="l"/>
                <a:tab pos="2286000" algn="l"/>
                <a:tab pos="2743200" algn="l"/>
                <a:tab pos="3200400" algn="l"/>
                <a:tab pos="3657600" algn="l"/>
                <a:tab pos="4114800" algn="l"/>
                <a:tab pos="4572000" algn="l"/>
                <a:tab pos="5029200" algn="l"/>
                <a:tab pos="5486400" algn="l"/>
                <a:tab pos="5943600" algn="l"/>
                <a:tab pos="6400800" algn="l"/>
                <a:tab pos="6858000" algn="l"/>
                <a:tab pos="7315200" algn="l"/>
                <a:tab pos="7772400" algn="l"/>
                <a:tab pos="8229600" algn="l"/>
                <a:tab pos="8686800" algn="l"/>
                <a:tab pos="9144000" algn="l"/>
              </a:tabLst>
              <a:defRPr>
                <a:solidFill>
                  <a:srgbClr val="000000"/>
                </a:solidFill>
                <a:latin typeface="Arial" panose="020B0604020202020204" pitchFamily="34" charset="0"/>
                <a:cs typeface="Lucida Sans Unicode" panose="020B0602030504020204" pitchFamily="34" charset="0"/>
              </a:defRPr>
            </a:lvl1pPr>
            <a:lvl2pPr>
              <a:tabLst>
                <a:tab pos="0" algn="l"/>
                <a:tab pos="457200" algn="l"/>
                <a:tab pos="914400" algn="l"/>
                <a:tab pos="1371600" algn="l"/>
                <a:tab pos="1828800" algn="l"/>
                <a:tab pos="2286000" algn="l"/>
                <a:tab pos="2743200" algn="l"/>
                <a:tab pos="3200400" algn="l"/>
                <a:tab pos="3657600" algn="l"/>
                <a:tab pos="4114800" algn="l"/>
                <a:tab pos="4572000" algn="l"/>
                <a:tab pos="5029200" algn="l"/>
                <a:tab pos="5486400" algn="l"/>
                <a:tab pos="5943600" algn="l"/>
                <a:tab pos="6400800" algn="l"/>
                <a:tab pos="6858000" algn="l"/>
                <a:tab pos="7315200" algn="l"/>
                <a:tab pos="7772400" algn="l"/>
                <a:tab pos="8229600" algn="l"/>
                <a:tab pos="8686800" algn="l"/>
                <a:tab pos="9144000" algn="l"/>
              </a:tabLst>
              <a:defRPr>
                <a:solidFill>
                  <a:srgbClr val="000000"/>
                </a:solidFill>
                <a:latin typeface="Arial" panose="020B0604020202020204" pitchFamily="34" charset="0"/>
                <a:cs typeface="Lucida Sans Unicode" panose="020B0602030504020204" pitchFamily="34" charset="0"/>
              </a:defRPr>
            </a:lvl2pPr>
            <a:lvl3pPr>
              <a:tabLst>
                <a:tab pos="0" algn="l"/>
                <a:tab pos="457200" algn="l"/>
                <a:tab pos="914400" algn="l"/>
                <a:tab pos="1371600" algn="l"/>
                <a:tab pos="1828800" algn="l"/>
                <a:tab pos="2286000" algn="l"/>
                <a:tab pos="2743200" algn="l"/>
                <a:tab pos="3200400" algn="l"/>
                <a:tab pos="3657600" algn="l"/>
                <a:tab pos="4114800" algn="l"/>
                <a:tab pos="4572000" algn="l"/>
                <a:tab pos="5029200" algn="l"/>
                <a:tab pos="5486400" algn="l"/>
                <a:tab pos="5943600" algn="l"/>
                <a:tab pos="6400800" algn="l"/>
                <a:tab pos="6858000" algn="l"/>
                <a:tab pos="7315200" algn="l"/>
                <a:tab pos="7772400" algn="l"/>
                <a:tab pos="8229600" algn="l"/>
                <a:tab pos="8686800" algn="l"/>
                <a:tab pos="9144000" algn="l"/>
              </a:tabLst>
              <a:defRPr>
                <a:solidFill>
                  <a:srgbClr val="000000"/>
                </a:solidFill>
                <a:latin typeface="Arial" panose="020B0604020202020204" pitchFamily="34" charset="0"/>
                <a:cs typeface="Lucida Sans Unicode" panose="020B0602030504020204" pitchFamily="34" charset="0"/>
              </a:defRPr>
            </a:lvl3pPr>
            <a:lvl4pPr>
              <a:tabLst>
                <a:tab pos="0" algn="l"/>
                <a:tab pos="457200" algn="l"/>
                <a:tab pos="914400" algn="l"/>
                <a:tab pos="1371600" algn="l"/>
                <a:tab pos="1828800" algn="l"/>
                <a:tab pos="2286000" algn="l"/>
                <a:tab pos="2743200" algn="l"/>
                <a:tab pos="3200400" algn="l"/>
                <a:tab pos="3657600" algn="l"/>
                <a:tab pos="4114800" algn="l"/>
                <a:tab pos="4572000" algn="l"/>
                <a:tab pos="5029200" algn="l"/>
                <a:tab pos="5486400" algn="l"/>
                <a:tab pos="5943600" algn="l"/>
                <a:tab pos="6400800" algn="l"/>
                <a:tab pos="6858000" algn="l"/>
                <a:tab pos="7315200" algn="l"/>
                <a:tab pos="7772400" algn="l"/>
                <a:tab pos="8229600" algn="l"/>
                <a:tab pos="8686800" algn="l"/>
                <a:tab pos="9144000" algn="l"/>
              </a:tabLst>
              <a:defRPr>
                <a:solidFill>
                  <a:srgbClr val="000000"/>
                </a:solidFill>
                <a:latin typeface="Arial" panose="020B0604020202020204" pitchFamily="34" charset="0"/>
                <a:cs typeface="Lucida Sans Unicode" panose="020B0602030504020204" pitchFamily="34" charset="0"/>
              </a:defRPr>
            </a:lvl4pPr>
            <a:lvl5pPr>
              <a:tabLst>
                <a:tab pos="0" algn="l"/>
                <a:tab pos="457200" algn="l"/>
                <a:tab pos="914400" algn="l"/>
                <a:tab pos="1371600" algn="l"/>
                <a:tab pos="1828800" algn="l"/>
                <a:tab pos="2286000" algn="l"/>
                <a:tab pos="2743200" algn="l"/>
                <a:tab pos="3200400" algn="l"/>
                <a:tab pos="3657600" algn="l"/>
                <a:tab pos="4114800" algn="l"/>
                <a:tab pos="4572000" algn="l"/>
                <a:tab pos="5029200" algn="l"/>
                <a:tab pos="5486400" algn="l"/>
                <a:tab pos="5943600" algn="l"/>
                <a:tab pos="6400800" algn="l"/>
                <a:tab pos="6858000" algn="l"/>
                <a:tab pos="7315200" algn="l"/>
                <a:tab pos="7772400" algn="l"/>
                <a:tab pos="8229600" algn="l"/>
                <a:tab pos="8686800" algn="l"/>
                <a:tab pos="9144000" algn="l"/>
              </a:tabLst>
              <a:defRPr>
                <a:solidFill>
                  <a:srgbClr val="000000"/>
                </a:solidFill>
                <a:latin typeface="Arial" panose="020B0604020202020204" pitchFamily="34" charset="0"/>
                <a:cs typeface="Lucida Sans Unicode" panose="020B0602030504020204" pitchFamily="34" charset="0"/>
              </a:defRPr>
            </a:lvl5pPr>
            <a:lvl6pPr marL="2514600" indent="-228600" defTabSz="457200" fontAlgn="base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57200" algn="l"/>
                <a:tab pos="914400" algn="l"/>
                <a:tab pos="1371600" algn="l"/>
                <a:tab pos="1828800" algn="l"/>
                <a:tab pos="2286000" algn="l"/>
                <a:tab pos="2743200" algn="l"/>
                <a:tab pos="3200400" algn="l"/>
                <a:tab pos="3657600" algn="l"/>
                <a:tab pos="4114800" algn="l"/>
                <a:tab pos="4572000" algn="l"/>
                <a:tab pos="5029200" algn="l"/>
                <a:tab pos="5486400" algn="l"/>
                <a:tab pos="5943600" algn="l"/>
                <a:tab pos="6400800" algn="l"/>
                <a:tab pos="6858000" algn="l"/>
                <a:tab pos="7315200" algn="l"/>
                <a:tab pos="7772400" algn="l"/>
                <a:tab pos="8229600" algn="l"/>
                <a:tab pos="8686800" algn="l"/>
                <a:tab pos="9144000" algn="l"/>
              </a:tabLst>
              <a:defRPr>
                <a:solidFill>
                  <a:srgbClr val="000000"/>
                </a:solidFill>
                <a:latin typeface="Arial" panose="020B0604020202020204" pitchFamily="34" charset="0"/>
                <a:cs typeface="Lucida Sans Unicode" panose="020B0602030504020204" pitchFamily="34" charset="0"/>
              </a:defRPr>
            </a:lvl6pPr>
            <a:lvl7pPr marL="2971800" indent="-228600" defTabSz="457200" fontAlgn="base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57200" algn="l"/>
                <a:tab pos="914400" algn="l"/>
                <a:tab pos="1371600" algn="l"/>
                <a:tab pos="1828800" algn="l"/>
                <a:tab pos="2286000" algn="l"/>
                <a:tab pos="2743200" algn="l"/>
                <a:tab pos="3200400" algn="l"/>
                <a:tab pos="3657600" algn="l"/>
                <a:tab pos="4114800" algn="l"/>
                <a:tab pos="4572000" algn="l"/>
                <a:tab pos="5029200" algn="l"/>
                <a:tab pos="5486400" algn="l"/>
                <a:tab pos="5943600" algn="l"/>
                <a:tab pos="6400800" algn="l"/>
                <a:tab pos="6858000" algn="l"/>
                <a:tab pos="7315200" algn="l"/>
                <a:tab pos="7772400" algn="l"/>
                <a:tab pos="8229600" algn="l"/>
                <a:tab pos="8686800" algn="l"/>
                <a:tab pos="9144000" algn="l"/>
              </a:tabLst>
              <a:defRPr>
                <a:solidFill>
                  <a:srgbClr val="000000"/>
                </a:solidFill>
                <a:latin typeface="Arial" panose="020B0604020202020204" pitchFamily="34" charset="0"/>
                <a:cs typeface="Lucida Sans Unicode" panose="020B0602030504020204" pitchFamily="34" charset="0"/>
              </a:defRPr>
            </a:lvl7pPr>
            <a:lvl8pPr marL="3429000" indent="-228600" defTabSz="457200" fontAlgn="base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57200" algn="l"/>
                <a:tab pos="914400" algn="l"/>
                <a:tab pos="1371600" algn="l"/>
                <a:tab pos="1828800" algn="l"/>
                <a:tab pos="2286000" algn="l"/>
                <a:tab pos="2743200" algn="l"/>
                <a:tab pos="3200400" algn="l"/>
                <a:tab pos="3657600" algn="l"/>
                <a:tab pos="4114800" algn="l"/>
                <a:tab pos="4572000" algn="l"/>
                <a:tab pos="5029200" algn="l"/>
                <a:tab pos="5486400" algn="l"/>
                <a:tab pos="5943600" algn="l"/>
                <a:tab pos="6400800" algn="l"/>
                <a:tab pos="6858000" algn="l"/>
                <a:tab pos="7315200" algn="l"/>
                <a:tab pos="7772400" algn="l"/>
                <a:tab pos="8229600" algn="l"/>
                <a:tab pos="8686800" algn="l"/>
                <a:tab pos="9144000" algn="l"/>
              </a:tabLst>
              <a:defRPr>
                <a:solidFill>
                  <a:srgbClr val="000000"/>
                </a:solidFill>
                <a:latin typeface="Arial" panose="020B0604020202020204" pitchFamily="34" charset="0"/>
                <a:cs typeface="Lucida Sans Unicode" panose="020B0602030504020204" pitchFamily="34" charset="0"/>
              </a:defRPr>
            </a:lvl8pPr>
            <a:lvl9pPr marL="3886200" indent="-228600" defTabSz="457200" fontAlgn="base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57200" algn="l"/>
                <a:tab pos="914400" algn="l"/>
                <a:tab pos="1371600" algn="l"/>
                <a:tab pos="1828800" algn="l"/>
                <a:tab pos="2286000" algn="l"/>
                <a:tab pos="2743200" algn="l"/>
                <a:tab pos="3200400" algn="l"/>
                <a:tab pos="3657600" algn="l"/>
                <a:tab pos="4114800" algn="l"/>
                <a:tab pos="4572000" algn="l"/>
                <a:tab pos="5029200" algn="l"/>
                <a:tab pos="5486400" algn="l"/>
                <a:tab pos="5943600" algn="l"/>
                <a:tab pos="6400800" algn="l"/>
                <a:tab pos="6858000" algn="l"/>
                <a:tab pos="7315200" algn="l"/>
                <a:tab pos="7772400" algn="l"/>
                <a:tab pos="8229600" algn="l"/>
                <a:tab pos="8686800" algn="l"/>
                <a:tab pos="9144000" algn="l"/>
              </a:tabLst>
              <a:defRPr>
                <a:solidFill>
                  <a:srgbClr val="000000"/>
                </a:solidFill>
                <a:latin typeface="Arial" panose="020B0604020202020204" pitchFamily="34" charset="0"/>
                <a:cs typeface="Lucida Sans Unicode" panose="020B0602030504020204" pitchFamily="34" charset="0"/>
              </a:defRPr>
            </a:lvl9pPr>
          </a:lstStyle>
          <a:p>
            <a:pPr>
              <a:buClrTx/>
              <a:buFontTx/>
              <a:buNone/>
            </a:pPr>
            <a:r>
              <a:rPr lang="fi-FI" altLang="en-US" dirty="0" smtClean="0">
                <a:latin typeface="Tahoma" panose="020B0604030504040204" pitchFamily="34" charset="0"/>
              </a:rPr>
              <a:t>Tampere Unit for Computer Human Interaction</a:t>
            </a:r>
            <a:endParaRPr lang="fi-FI" altLang="en-US" dirty="0">
              <a:latin typeface="Tahoma" panose="020B0604030504040204" pitchFamily="34" charset="0"/>
            </a:endParaRPr>
          </a:p>
        </p:txBody>
      </p:sp>
      <p:sp>
        <p:nvSpPr>
          <p:cNvPr id="8" name="Rectangle 7"/>
          <p:cNvSpPr>
            <a:spLocks noChangeArrowheads="1"/>
          </p:cNvSpPr>
          <p:nvPr/>
        </p:nvSpPr>
        <p:spPr bwMode="auto">
          <a:xfrm>
            <a:off x="2571957" y="2954030"/>
            <a:ext cx="5934480" cy="3715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square" lIns="90000" tIns="46800" rIns="90000" bIns="46800" anchor="ctr">
            <a:spAutoFit/>
          </a:bodyPr>
          <a:lstStyle>
            <a:lvl1pPr>
              <a:tabLst>
                <a:tab pos="0" algn="l"/>
                <a:tab pos="457200" algn="l"/>
                <a:tab pos="914400" algn="l"/>
                <a:tab pos="1371600" algn="l"/>
                <a:tab pos="1828800" algn="l"/>
                <a:tab pos="2286000" algn="l"/>
                <a:tab pos="2743200" algn="l"/>
                <a:tab pos="3200400" algn="l"/>
                <a:tab pos="3657600" algn="l"/>
                <a:tab pos="4114800" algn="l"/>
                <a:tab pos="4572000" algn="l"/>
                <a:tab pos="5029200" algn="l"/>
                <a:tab pos="5486400" algn="l"/>
                <a:tab pos="5943600" algn="l"/>
                <a:tab pos="6400800" algn="l"/>
                <a:tab pos="6858000" algn="l"/>
                <a:tab pos="7315200" algn="l"/>
                <a:tab pos="7772400" algn="l"/>
                <a:tab pos="8229600" algn="l"/>
                <a:tab pos="8686800" algn="l"/>
                <a:tab pos="9144000" algn="l"/>
              </a:tabLst>
              <a:defRPr>
                <a:solidFill>
                  <a:srgbClr val="000000"/>
                </a:solidFill>
                <a:latin typeface="Arial" panose="020B0604020202020204" pitchFamily="34" charset="0"/>
                <a:cs typeface="Lucida Sans Unicode" panose="020B0602030504020204" pitchFamily="34" charset="0"/>
              </a:defRPr>
            </a:lvl1pPr>
            <a:lvl2pPr>
              <a:tabLst>
                <a:tab pos="0" algn="l"/>
                <a:tab pos="457200" algn="l"/>
                <a:tab pos="914400" algn="l"/>
                <a:tab pos="1371600" algn="l"/>
                <a:tab pos="1828800" algn="l"/>
                <a:tab pos="2286000" algn="l"/>
                <a:tab pos="2743200" algn="l"/>
                <a:tab pos="3200400" algn="l"/>
                <a:tab pos="3657600" algn="l"/>
                <a:tab pos="4114800" algn="l"/>
                <a:tab pos="4572000" algn="l"/>
                <a:tab pos="5029200" algn="l"/>
                <a:tab pos="5486400" algn="l"/>
                <a:tab pos="5943600" algn="l"/>
                <a:tab pos="6400800" algn="l"/>
                <a:tab pos="6858000" algn="l"/>
                <a:tab pos="7315200" algn="l"/>
                <a:tab pos="7772400" algn="l"/>
                <a:tab pos="8229600" algn="l"/>
                <a:tab pos="8686800" algn="l"/>
                <a:tab pos="9144000" algn="l"/>
              </a:tabLst>
              <a:defRPr>
                <a:solidFill>
                  <a:srgbClr val="000000"/>
                </a:solidFill>
                <a:latin typeface="Arial" panose="020B0604020202020204" pitchFamily="34" charset="0"/>
                <a:cs typeface="Lucida Sans Unicode" panose="020B0602030504020204" pitchFamily="34" charset="0"/>
              </a:defRPr>
            </a:lvl2pPr>
            <a:lvl3pPr>
              <a:tabLst>
                <a:tab pos="0" algn="l"/>
                <a:tab pos="457200" algn="l"/>
                <a:tab pos="914400" algn="l"/>
                <a:tab pos="1371600" algn="l"/>
                <a:tab pos="1828800" algn="l"/>
                <a:tab pos="2286000" algn="l"/>
                <a:tab pos="2743200" algn="l"/>
                <a:tab pos="3200400" algn="l"/>
                <a:tab pos="3657600" algn="l"/>
                <a:tab pos="4114800" algn="l"/>
                <a:tab pos="4572000" algn="l"/>
                <a:tab pos="5029200" algn="l"/>
                <a:tab pos="5486400" algn="l"/>
                <a:tab pos="5943600" algn="l"/>
                <a:tab pos="6400800" algn="l"/>
                <a:tab pos="6858000" algn="l"/>
                <a:tab pos="7315200" algn="l"/>
                <a:tab pos="7772400" algn="l"/>
                <a:tab pos="8229600" algn="l"/>
                <a:tab pos="8686800" algn="l"/>
                <a:tab pos="9144000" algn="l"/>
              </a:tabLst>
              <a:defRPr>
                <a:solidFill>
                  <a:srgbClr val="000000"/>
                </a:solidFill>
                <a:latin typeface="Arial" panose="020B0604020202020204" pitchFamily="34" charset="0"/>
                <a:cs typeface="Lucida Sans Unicode" panose="020B0602030504020204" pitchFamily="34" charset="0"/>
              </a:defRPr>
            </a:lvl3pPr>
            <a:lvl4pPr>
              <a:tabLst>
                <a:tab pos="0" algn="l"/>
                <a:tab pos="457200" algn="l"/>
                <a:tab pos="914400" algn="l"/>
                <a:tab pos="1371600" algn="l"/>
                <a:tab pos="1828800" algn="l"/>
                <a:tab pos="2286000" algn="l"/>
                <a:tab pos="2743200" algn="l"/>
                <a:tab pos="3200400" algn="l"/>
                <a:tab pos="3657600" algn="l"/>
                <a:tab pos="4114800" algn="l"/>
                <a:tab pos="4572000" algn="l"/>
                <a:tab pos="5029200" algn="l"/>
                <a:tab pos="5486400" algn="l"/>
                <a:tab pos="5943600" algn="l"/>
                <a:tab pos="6400800" algn="l"/>
                <a:tab pos="6858000" algn="l"/>
                <a:tab pos="7315200" algn="l"/>
                <a:tab pos="7772400" algn="l"/>
                <a:tab pos="8229600" algn="l"/>
                <a:tab pos="8686800" algn="l"/>
                <a:tab pos="9144000" algn="l"/>
              </a:tabLst>
              <a:defRPr>
                <a:solidFill>
                  <a:srgbClr val="000000"/>
                </a:solidFill>
                <a:latin typeface="Arial" panose="020B0604020202020204" pitchFamily="34" charset="0"/>
                <a:cs typeface="Lucida Sans Unicode" panose="020B0602030504020204" pitchFamily="34" charset="0"/>
              </a:defRPr>
            </a:lvl4pPr>
            <a:lvl5pPr>
              <a:tabLst>
                <a:tab pos="0" algn="l"/>
                <a:tab pos="457200" algn="l"/>
                <a:tab pos="914400" algn="l"/>
                <a:tab pos="1371600" algn="l"/>
                <a:tab pos="1828800" algn="l"/>
                <a:tab pos="2286000" algn="l"/>
                <a:tab pos="2743200" algn="l"/>
                <a:tab pos="3200400" algn="l"/>
                <a:tab pos="3657600" algn="l"/>
                <a:tab pos="4114800" algn="l"/>
                <a:tab pos="4572000" algn="l"/>
                <a:tab pos="5029200" algn="l"/>
                <a:tab pos="5486400" algn="l"/>
                <a:tab pos="5943600" algn="l"/>
                <a:tab pos="6400800" algn="l"/>
                <a:tab pos="6858000" algn="l"/>
                <a:tab pos="7315200" algn="l"/>
                <a:tab pos="7772400" algn="l"/>
                <a:tab pos="8229600" algn="l"/>
                <a:tab pos="8686800" algn="l"/>
                <a:tab pos="9144000" algn="l"/>
              </a:tabLst>
              <a:defRPr>
                <a:solidFill>
                  <a:srgbClr val="000000"/>
                </a:solidFill>
                <a:latin typeface="Arial" panose="020B0604020202020204" pitchFamily="34" charset="0"/>
                <a:cs typeface="Lucida Sans Unicode" panose="020B0602030504020204" pitchFamily="34" charset="0"/>
              </a:defRPr>
            </a:lvl5pPr>
            <a:lvl6pPr marL="2514600" indent="-228600" defTabSz="457200" fontAlgn="base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57200" algn="l"/>
                <a:tab pos="914400" algn="l"/>
                <a:tab pos="1371600" algn="l"/>
                <a:tab pos="1828800" algn="l"/>
                <a:tab pos="2286000" algn="l"/>
                <a:tab pos="2743200" algn="l"/>
                <a:tab pos="3200400" algn="l"/>
                <a:tab pos="3657600" algn="l"/>
                <a:tab pos="4114800" algn="l"/>
                <a:tab pos="4572000" algn="l"/>
                <a:tab pos="5029200" algn="l"/>
                <a:tab pos="5486400" algn="l"/>
                <a:tab pos="5943600" algn="l"/>
                <a:tab pos="6400800" algn="l"/>
                <a:tab pos="6858000" algn="l"/>
                <a:tab pos="7315200" algn="l"/>
                <a:tab pos="7772400" algn="l"/>
                <a:tab pos="8229600" algn="l"/>
                <a:tab pos="8686800" algn="l"/>
                <a:tab pos="9144000" algn="l"/>
              </a:tabLst>
              <a:defRPr>
                <a:solidFill>
                  <a:srgbClr val="000000"/>
                </a:solidFill>
                <a:latin typeface="Arial" panose="020B0604020202020204" pitchFamily="34" charset="0"/>
                <a:cs typeface="Lucida Sans Unicode" panose="020B0602030504020204" pitchFamily="34" charset="0"/>
              </a:defRPr>
            </a:lvl6pPr>
            <a:lvl7pPr marL="2971800" indent="-228600" defTabSz="457200" fontAlgn="base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57200" algn="l"/>
                <a:tab pos="914400" algn="l"/>
                <a:tab pos="1371600" algn="l"/>
                <a:tab pos="1828800" algn="l"/>
                <a:tab pos="2286000" algn="l"/>
                <a:tab pos="2743200" algn="l"/>
                <a:tab pos="3200400" algn="l"/>
                <a:tab pos="3657600" algn="l"/>
                <a:tab pos="4114800" algn="l"/>
                <a:tab pos="4572000" algn="l"/>
                <a:tab pos="5029200" algn="l"/>
                <a:tab pos="5486400" algn="l"/>
                <a:tab pos="5943600" algn="l"/>
                <a:tab pos="6400800" algn="l"/>
                <a:tab pos="6858000" algn="l"/>
                <a:tab pos="7315200" algn="l"/>
                <a:tab pos="7772400" algn="l"/>
                <a:tab pos="8229600" algn="l"/>
                <a:tab pos="8686800" algn="l"/>
                <a:tab pos="9144000" algn="l"/>
              </a:tabLst>
              <a:defRPr>
                <a:solidFill>
                  <a:srgbClr val="000000"/>
                </a:solidFill>
                <a:latin typeface="Arial" panose="020B0604020202020204" pitchFamily="34" charset="0"/>
                <a:cs typeface="Lucida Sans Unicode" panose="020B0602030504020204" pitchFamily="34" charset="0"/>
              </a:defRPr>
            </a:lvl7pPr>
            <a:lvl8pPr marL="3429000" indent="-228600" defTabSz="457200" fontAlgn="base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57200" algn="l"/>
                <a:tab pos="914400" algn="l"/>
                <a:tab pos="1371600" algn="l"/>
                <a:tab pos="1828800" algn="l"/>
                <a:tab pos="2286000" algn="l"/>
                <a:tab pos="2743200" algn="l"/>
                <a:tab pos="3200400" algn="l"/>
                <a:tab pos="3657600" algn="l"/>
                <a:tab pos="4114800" algn="l"/>
                <a:tab pos="4572000" algn="l"/>
                <a:tab pos="5029200" algn="l"/>
                <a:tab pos="5486400" algn="l"/>
                <a:tab pos="5943600" algn="l"/>
                <a:tab pos="6400800" algn="l"/>
                <a:tab pos="6858000" algn="l"/>
                <a:tab pos="7315200" algn="l"/>
                <a:tab pos="7772400" algn="l"/>
                <a:tab pos="8229600" algn="l"/>
                <a:tab pos="8686800" algn="l"/>
                <a:tab pos="9144000" algn="l"/>
              </a:tabLst>
              <a:defRPr>
                <a:solidFill>
                  <a:srgbClr val="000000"/>
                </a:solidFill>
                <a:latin typeface="Arial" panose="020B0604020202020204" pitchFamily="34" charset="0"/>
                <a:cs typeface="Lucida Sans Unicode" panose="020B0602030504020204" pitchFamily="34" charset="0"/>
              </a:defRPr>
            </a:lvl8pPr>
            <a:lvl9pPr marL="3886200" indent="-228600" defTabSz="457200" fontAlgn="base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57200" algn="l"/>
                <a:tab pos="914400" algn="l"/>
                <a:tab pos="1371600" algn="l"/>
                <a:tab pos="1828800" algn="l"/>
                <a:tab pos="2286000" algn="l"/>
                <a:tab pos="2743200" algn="l"/>
                <a:tab pos="3200400" algn="l"/>
                <a:tab pos="3657600" algn="l"/>
                <a:tab pos="4114800" algn="l"/>
                <a:tab pos="4572000" algn="l"/>
                <a:tab pos="5029200" algn="l"/>
                <a:tab pos="5486400" algn="l"/>
                <a:tab pos="5943600" algn="l"/>
                <a:tab pos="6400800" algn="l"/>
                <a:tab pos="6858000" algn="l"/>
                <a:tab pos="7315200" algn="l"/>
                <a:tab pos="7772400" algn="l"/>
                <a:tab pos="8229600" algn="l"/>
                <a:tab pos="8686800" algn="l"/>
                <a:tab pos="9144000" algn="l"/>
              </a:tabLst>
              <a:defRPr>
                <a:solidFill>
                  <a:srgbClr val="000000"/>
                </a:solidFill>
                <a:latin typeface="Arial" panose="020B0604020202020204" pitchFamily="34" charset="0"/>
                <a:cs typeface="Lucida Sans Unicode" panose="020B0602030504020204" pitchFamily="34" charset="0"/>
              </a:defRPr>
            </a:lvl9pPr>
          </a:lstStyle>
          <a:p>
            <a:pPr>
              <a:buClrTx/>
              <a:buFontTx/>
              <a:buNone/>
            </a:pPr>
            <a:r>
              <a:rPr lang="fi-FI" altLang="en-US" dirty="0" smtClean="0">
                <a:latin typeface="Tahoma" panose="020B0604030504040204" pitchFamily="34" charset="0"/>
              </a:rPr>
              <a:t>Tampere Research Center for Information and Systems</a:t>
            </a:r>
            <a:endParaRPr lang="fi-FI" altLang="en-US" dirty="0">
              <a:latin typeface="Tahoma" panose="020B0604030504040204" pitchFamily="34" charset="0"/>
            </a:endParaRPr>
          </a:p>
        </p:txBody>
      </p:sp>
      <p:sp>
        <p:nvSpPr>
          <p:cNvPr id="9" name="Rectangle 8"/>
          <p:cNvSpPr>
            <a:spLocks noChangeArrowheads="1"/>
          </p:cNvSpPr>
          <p:nvPr/>
        </p:nvSpPr>
        <p:spPr bwMode="auto">
          <a:xfrm>
            <a:off x="2571957" y="3541260"/>
            <a:ext cx="5934480" cy="3715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square" lIns="90000" tIns="46800" rIns="90000" bIns="46800" anchor="ctr">
            <a:spAutoFit/>
          </a:bodyPr>
          <a:lstStyle>
            <a:lvl1pPr>
              <a:tabLst>
                <a:tab pos="0" algn="l"/>
                <a:tab pos="457200" algn="l"/>
                <a:tab pos="914400" algn="l"/>
                <a:tab pos="1371600" algn="l"/>
                <a:tab pos="1828800" algn="l"/>
                <a:tab pos="2286000" algn="l"/>
                <a:tab pos="2743200" algn="l"/>
                <a:tab pos="3200400" algn="l"/>
                <a:tab pos="3657600" algn="l"/>
                <a:tab pos="4114800" algn="l"/>
                <a:tab pos="4572000" algn="l"/>
                <a:tab pos="5029200" algn="l"/>
                <a:tab pos="5486400" algn="l"/>
                <a:tab pos="5943600" algn="l"/>
                <a:tab pos="6400800" algn="l"/>
                <a:tab pos="6858000" algn="l"/>
                <a:tab pos="7315200" algn="l"/>
                <a:tab pos="7772400" algn="l"/>
                <a:tab pos="8229600" algn="l"/>
                <a:tab pos="8686800" algn="l"/>
                <a:tab pos="9144000" algn="l"/>
              </a:tabLst>
              <a:defRPr>
                <a:solidFill>
                  <a:srgbClr val="000000"/>
                </a:solidFill>
                <a:latin typeface="Arial" panose="020B0604020202020204" pitchFamily="34" charset="0"/>
                <a:cs typeface="Lucida Sans Unicode" panose="020B0602030504020204" pitchFamily="34" charset="0"/>
              </a:defRPr>
            </a:lvl1pPr>
            <a:lvl2pPr>
              <a:tabLst>
                <a:tab pos="0" algn="l"/>
                <a:tab pos="457200" algn="l"/>
                <a:tab pos="914400" algn="l"/>
                <a:tab pos="1371600" algn="l"/>
                <a:tab pos="1828800" algn="l"/>
                <a:tab pos="2286000" algn="l"/>
                <a:tab pos="2743200" algn="l"/>
                <a:tab pos="3200400" algn="l"/>
                <a:tab pos="3657600" algn="l"/>
                <a:tab pos="4114800" algn="l"/>
                <a:tab pos="4572000" algn="l"/>
                <a:tab pos="5029200" algn="l"/>
                <a:tab pos="5486400" algn="l"/>
                <a:tab pos="5943600" algn="l"/>
                <a:tab pos="6400800" algn="l"/>
                <a:tab pos="6858000" algn="l"/>
                <a:tab pos="7315200" algn="l"/>
                <a:tab pos="7772400" algn="l"/>
                <a:tab pos="8229600" algn="l"/>
                <a:tab pos="8686800" algn="l"/>
                <a:tab pos="9144000" algn="l"/>
              </a:tabLst>
              <a:defRPr>
                <a:solidFill>
                  <a:srgbClr val="000000"/>
                </a:solidFill>
                <a:latin typeface="Arial" panose="020B0604020202020204" pitchFamily="34" charset="0"/>
                <a:cs typeface="Lucida Sans Unicode" panose="020B0602030504020204" pitchFamily="34" charset="0"/>
              </a:defRPr>
            </a:lvl2pPr>
            <a:lvl3pPr>
              <a:tabLst>
                <a:tab pos="0" algn="l"/>
                <a:tab pos="457200" algn="l"/>
                <a:tab pos="914400" algn="l"/>
                <a:tab pos="1371600" algn="l"/>
                <a:tab pos="1828800" algn="l"/>
                <a:tab pos="2286000" algn="l"/>
                <a:tab pos="2743200" algn="l"/>
                <a:tab pos="3200400" algn="l"/>
                <a:tab pos="3657600" algn="l"/>
                <a:tab pos="4114800" algn="l"/>
                <a:tab pos="4572000" algn="l"/>
                <a:tab pos="5029200" algn="l"/>
                <a:tab pos="5486400" algn="l"/>
                <a:tab pos="5943600" algn="l"/>
                <a:tab pos="6400800" algn="l"/>
                <a:tab pos="6858000" algn="l"/>
                <a:tab pos="7315200" algn="l"/>
                <a:tab pos="7772400" algn="l"/>
                <a:tab pos="8229600" algn="l"/>
                <a:tab pos="8686800" algn="l"/>
                <a:tab pos="9144000" algn="l"/>
              </a:tabLst>
              <a:defRPr>
                <a:solidFill>
                  <a:srgbClr val="000000"/>
                </a:solidFill>
                <a:latin typeface="Arial" panose="020B0604020202020204" pitchFamily="34" charset="0"/>
                <a:cs typeface="Lucida Sans Unicode" panose="020B0602030504020204" pitchFamily="34" charset="0"/>
              </a:defRPr>
            </a:lvl3pPr>
            <a:lvl4pPr>
              <a:tabLst>
                <a:tab pos="0" algn="l"/>
                <a:tab pos="457200" algn="l"/>
                <a:tab pos="914400" algn="l"/>
                <a:tab pos="1371600" algn="l"/>
                <a:tab pos="1828800" algn="l"/>
                <a:tab pos="2286000" algn="l"/>
                <a:tab pos="2743200" algn="l"/>
                <a:tab pos="3200400" algn="l"/>
                <a:tab pos="3657600" algn="l"/>
                <a:tab pos="4114800" algn="l"/>
                <a:tab pos="4572000" algn="l"/>
                <a:tab pos="5029200" algn="l"/>
                <a:tab pos="5486400" algn="l"/>
                <a:tab pos="5943600" algn="l"/>
                <a:tab pos="6400800" algn="l"/>
                <a:tab pos="6858000" algn="l"/>
                <a:tab pos="7315200" algn="l"/>
                <a:tab pos="7772400" algn="l"/>
                <a:tab pos="8229600" algn="l"/>
                <a:tab pos="8686800" algn="l"/>
                <a:tab pos="9144000" algn="l"/>
              </a:tabLst>
              <a:defRPr>
                <a:solidFill>
                  <a:srgbClr val="000000"/>
                </a:solidFill>
                <a:latin typeface="Arial" panose="020B0604020202020204" pitchFamily="34" charset="0"/>
                <a:cs typeface="Lucida Sans Unicode" panose="020B0602030504020204" pitchFamily="34" charset="0"/>
              </a:defRPr>
            </a:lvl4pPr>
            <a:lvl5pPr>
              <a:tabLst>
                <a:tab pos="0" algn="l"/>
                <a:tab pos="457200" algn="l"/>
                <a:tab pos="914400" algn="l"/>
                <a:tab pos="1371600" algn="l"/>
                <a:tab pos="1828800" algn="l"/>
                <a:tab pos="2286000" algn="l"/>
                <a:tab pos="2743200" algn="l"/>
                <a:tab pos="3200400" algn="l"/>
                <a:tab pos="3657600" algn="l"/>
                <a:tab pos="4114800" algn="l"/>
                <a:tab pos="4572000" algn="l"/>
                <a:tab pos="5029200" algn="l"/>
                <a:tab pos="5486400" algn="l"/>
                <a:tab pos="5943600" algn="l"/>
                <a:tab pos="6400800" algn="l"/>
                <a:tab pos="6858000" algn="l"/>
                <a:tab pos="7315200" algn="l"/>
                <a:tab pos="7772400" algn="l"/>
                <a:tab pos="8229600" algn="l"/>
                <a:tab pos="8686800" algn="l"/>
                <a:tab pos="9144000" algn="l"/>
              </a:tabLst>
              <a:defRPr>
                <a:solidFill>
                  <a:srgbClr val="000000"/>
                </a:solidFill>
                <a:latin typeface="Arial" panose="020B0604020202020204" pitchFamily="34" charset="0"/>
                <a:cs typeface="Lucida Sans Unicode" panose="020B0602030504020204" pitchFamily="34" charset="0"/>
              </a:defRPr>
            </a:lvl5pPr>
            <a:lvl6pPr marL="2514600" indent="-228600" defTabSz="457200" fontAlgn="base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57200" algn="l"/>
                <a:tab pos="914400" algn="l"/>
                <a:tab pos="1371600" algn="l"/>
                <a:tab pos="1828800" algn="l"/>
                <a:tab pos="2286000" algn="l"/>
                <a:tab pos="2743200" algn="l"/>
                <a:tab pos="3200400" algn="l"/>
                <a:tab pos="3657600" algn="l"/>
                <a:tab pos="4114800" algn="l"/>
                <a:tab pos="4572000" algn="l"/>
                <a:tab pos="5029200" algn="l"/>
                <a:tab pos="5486400" algn="l"/>
                <a:tab pos="5943600" algn="l"/>
                <a:tab pos="6400800" algn="l"/>
                <a:tab pos="6858000" algn="l"/>
                <a:tab pos="7315200" algn="l"/>
                <a:tab pos="7772400" algn="l"/>
                <a:tab pos="8229600" algn="l"/>
                <a:tab pos="8686800" algn="l"/>
                <a:tab pos="9144000" algn="l"/>
              </a:tabLst>
              <a:defRPr>
                <a:solidFill>
                  <a:srgbClr val="000000"/>
                </a:solidFill>
                <a:latin typeface="Arial" panose="020B0604020202020204" pitchFamily="34" charset="0"/>
                <a:cs typeface="Lucida Sans Unicode" panose="020B0602030504020204" pitchFamily="34" charset="0"/>
              </a:defRPr>
            </a:lvl6pPr>
            <a:lvl7pPr marL="2971800" indent="-228600" defTabSz="457200" fontAlgn="base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57200" algn="l"/>
                <a:tab pos="914400" algn="l"/>
                <a:tab pos="1371600" algn="l"/>
                <a:tab pos="1828800" algn="l"/>
                <a:tab pos="2286000" algn="l"/>
                <a:tab pos="2743200" algn="l"/>
                <a:tab pos="3200400" algn="l"/>
                <a:tab pos="3657600" algn="l"/>
                <a:tab pos="4114800" algn="l"/>
                <a:tab pos="4572000" algn="l"/>
                <a:tab pos="5029200" algn="l"/>
                <a:tab pos="5486400" algn="l"/>
                <a:tab pos="5943600" algn="l"/>
                <a:tab pos="6400800" algn="l"/>
                <a:tab pos="6858000" algn="l"/>
                <a:tab pos="7315200" algn="l"/>
                <a:tab pos="7772400" algn="l"/>
                <a:tab pos="8229600" algn="l"/>
                <a:tab pos="8686800" algn="l"/>
                <a:tab pos="9144000" algn="l"/>
              </a:tabLst>
              <a:defRPr>
                <a:solidFill>
                  <a:srgbClr val="000000"/>
                </a:solidFill>
                <a:latin typeface="Arial" panose="020B0604020202020204" pitchFamily="34" charset="0"/>
                <a:cs typeface="Lucida Sans Unicode" panose="020B0602030504020204" pitchFamily="34" charset="0"/>
              </a:defRPr>
            </a:lvl7pPr>
            <a:lvl8pPr marL="3429000" indent="-228600" defTabSz="457200" fontAlgn="base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57200" algn="l"/>
                <a:tab pos="914400" algn="l"/>
                <a:tab pos="1371600" algn="l"/>
                <a:tab pos="1828800" algn="l"/>
                <a:tab pos="2286000" algn="l"/>
                <a:tab pos="2743200" algn="l"/>
                <a:tab pos="3200400" algn="l"/>
                <a:tab pos="3657600" algn="l"/>
                <a:tab pos="4114800" algn="l"/>
                <a:tab pos="4572000" algn="l"/>
                <a:tab pos="5029200" algn="l"/>
                <a:tab pos="5486400" algn="l"/>
                <a:tab pos="5943600" algn="l"/>
                <a:tab pos="6400800" algn="l"/>
                <a:tab pos="6858000" algn="l"/>
                <a:tab pos="7315200" algn="l"/>
                <a:tab pos="7772400" algn="l"/>
                <a:tab pos="8229600" algn="l"/>
                <a:tab pos="8686800" algn="l"/>
                <a:tab pos="9144000" algn="l"/>
              </a:tabLst>
              <a:defRPr>
                <a:solidFill>
                  <a:srgbClr val="000000"/>
                </a:solidFill>
                <a:latin typeface="Arial" panose="020B0604020202020204" pitchFamily="34" charset="0"/>
                <a:cs typeface="Lucida Sans Unicode" panose="020B0602030504020204" pitchFamily="34" charset="0"/>
              </a:defRPr>
            </a:lvl8pPr>
            <a:lvl9pPr marL="3886200" indent="-228600" defTabSz="457200" fontAlgn="base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57200" algn="l"/>
                <a:tab pos="914400" algn="l"/>
                <a:tab pos="1371600" algn="l"/>
                <a:tab pos="1828800" algn="l"/>
                <a:tab pos="2286000" algn="l"/>
                <a:tab pos="2743200" algn="l"/>
                <a:tab pos="3200400" algn="l"/>
                <a:tab pos="3657600" algn="l"/>
                <a:tab pos="4114800" algn="l"/>
                <a:tab pos="4572000" algn="l"/>
                <a:tab pos="5029200" algn="l"/>
                <a:tab pos="5486400" algn="l"/>
                <a:tab pos="5943600" algn="l"/>
                <a:tab pos="6400800" algn="l"/>
                <a:tab pos="6858000" algn="l"/>
                <a:tab pos="7315200" algn="l"/>
                <a:tab pos="7772400" algn="l"/>
                <a:tab pos="8229600" algn="l"/>
                <a:tab pos="8686800" algn="l"/>
                <a:tab pos="9144000" algn="l"/>
              </a:tabLst>
              <a:defRPr>
                <a:solidFill>
                  <a:srgbClr val="000000"/>
                </a:solidFill>
                <a:latin typeface="Arial" panose="020B0604020202020204" pitchFamily="34" charset="0"/>
                <a:cs typeface="Lucida Sans Unicode" panose="020B0602030504020204" pitchFamily="34" charset="0"/>
              </a:defRPr>
            </a:lvl9pPr>
          </a:lstStyle>
          <a:p>
            <a:pPr>
              <a:buClrTx/>
              <a:buFontTx/>
              <a:buNone/>
            </a:pPr>
            <a:r>
              <a:rPr lang="fi-FI" altLang="en-US" dirty="0" smtClean="0">
                <a:latin typeface="Tahoma" panose="020B0604030504040204" pitchFamily="34" charset="0"/>
              </a:rPr>
              <a:t>Tampere </a:t>
            </a:r>
            <a:r>
              <a:rPr lang="fi-FI" altLang="en-US" dirty="0">
                <a:latin typeface="Tahoma" panose="020B0604030504040204" pitchFamily="34" charset="0"/>
              </a:rPr>
              <a:t>Research Center </a:t>
            </a:r>
            <a:r>
              <a:rPr lang="fi-FI" altLang="en-US" dirty="0" smtClean="0">
                <a:latin typeface="Tahoma" panose="020B0604030504040204" pitchFamily="34" charset="0"/>
              </a:rPr>
              <a:t>for Information and Media</a:t>
            </a:r>
            <a:endParaRPr lang="fi-FI" altLang="en-US" dirty="0">
              <a:latin typeface="Tahoma" panose="020B060403050404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6743435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66699" y="523986"/>
            <a:ext cx="8677275" cy="657551"/>
          </a:xfrm>
        </p:spPr>
        <p:txBody>
          <a:bodyPr>
            <a:noAutofit/>
          </a:bodyPr>
          <a:lstStyle/>
          <a:p>
            <a:r>
              <a:rPr lang="en-US" sz="3200" dirty="0" smtClean="0"/>
              <a:t>Tampere Unit for Computer Human Interaction</a:t>
            </a:r>
            <a:endParaRPr lang="en-US" sz="3200" dirty="0"/>
          </a:p>
        </p:txBody>
      </p:sp>
      <p:sp>
        <p:nvSpPr>
          <p:cNvPr id="11" name="Content Placeholder 2"/>
          <p:cNvSpPr txBox="1">
            <a:spLocks/>
          </p:cNvSpPr>
          <p:nvPr/>
        </p:nvSpPr>
        <p:spPr bwMode="auto">
          <a:xfrm>
            <a:off x="277849" y="1458306"/>
            <a:ext cx="8488995" cy="43552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noAutofit/>
          </a:bodyPr>
          <a:lstStyle/>
          <a:p>
            <a:pPr marL="360000" lvl="1" indent="-285750" algn="just" defTabSz="914400" eaLnBrk="0" fontAlgn="base" hangingPunct="0">
              <a:spcAft>
                <a:spcPts val="1200"/>
              </a:spcAft>
              <a:buFont typeface="Arial" panose="020B0604020202020204" pitchFamily="34" charset="0"/>
              <a:buChar char="•"/>
              <a:defRPr/>
            </a:pP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TAUCHI’s mission is to carry out multidisciplinary research into human-technology interaction and its development, harmonizing the potential of technology with human abilities, needs and limitations</a:t>
            </a:r>
          </a:p>
          <a:p>
            <a:pPr marL="360000" lvl="1" indent="-285750" algn="just" defTabSz="914400" eaLnBrk="0" fontAlgn="base" hangingPunct="0">
              <a:spcAft>
                <a:spcPts val="1200"/>
              </a:spcAft>
              <a:buFont typeface="Arial" panose="020B0604020202020204" pitchFamily="34" charset="0"/>
              <a:buChar char="•"/>
              <a:defRPr/>
            </a:pPr>
            <a:endParaRPr lang="en-US" sz="2000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360000" lvl="1" indent="-285750" algn="just" defTabSz="914400" eaLnBrk="0" fontAlgn="base" hangingPunct="0">
              <a:spcAft>
                <a:spcPts val="1200"/>
              </a:spcAft>
              <a:buFont typeface="Arial" panose="020B0604020202020204" pitchFamily="34" charset="0"/>
              <a:buChar char="•"/>
              <a:defRPr/>
            </a:pP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TAUCHI consists of 4 research groups:</a:t>
            </a:r>
          </a:p>
          <a:p>
            <a:pPr marL="817200" lvl="2" indent="-285750" algn="just" defTabSz="914400" eaLnBrk="0" fontAlgn="base" hangingPunct="0">
              <a:spcAft>
                <a:spcPts val="600"/>
              </a:spcAft>
              <a:buFont typeface="Arial" panose="020B0604020202020204" pitchFamily="34" charset="0"/>
              <a:buChar char="•"/>
              <a:defRPr/>
            </a:pP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Emotions, Sociality and Computing </a:t>
            </a:r>
          </a:p>
          <a:p>
            <a:pPr marL="817200" lvl="2" indent="-285750" algn="just" defTabSz="914400" eaLnBrk="0" fontAlgn="base" hangingPunct="0">
              <a:spcAft>
                <a:spcPts val="600"/>
              </a:spcAft>
              <a:buFont typeface="Arial" panose="020B0604020202020204" pitchFamily="34" charset="0"/>
              <a:buChar char="•"/>
              <a:defRPr/>
            </a:pP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Visual Interaction</a:t>
            </a:r>
          </a:p>
          <a:p>
            <a:pPr marL="817200" lvl="2" indent="-285750" algn="just" defTabSz="914400" eaLnBrk="0" fontAlgn="base" hangingPunct="0">
              <a:spcAft>
                <a:spcPts val="600"/>
              </a:spcAft>
              <a:buFont typeface="Arial" panose="020B0604020202020204" pitchFamily="34" charset="0"/>
              <a:buChar char="•"/>
              <a:defRPr/>
            </a:pP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Multimodal Interaction</a:t>
            </a:r>
          </a:p>
          <a:p>
            <a:pPr marL="817200" lvl="2" indent="-285750" algn="just" defTabSz="914400" eaLnBrk="0" fontAlgn="base" hangingPunct="0">
              <a:spcAft>
                <a:spcPts val="600"/>
              </a:spcAft>
              <a:buFont typeface="Arial" panose="020B0604020202020204" pitchFamily="34" charset="0"/>
              <a:buChar char="•"/>
              <a:defRPr/>
            </a:pP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Speech-Based and Pervasive Interaction</a:t>
            </a:r>
          </a:p>
        </p:txBody>
      </p:sp>
      <p:sp>
        <p:nvSpPr>
          <p:cNvPr id="4" name="Title 1"/>
          <p:cNvSpPr txBox="1">
            <a:spLocks/>
          </p:cNvSpPr>
          <p:nvPr/>
        </p:nvSpPr>
        <p:spPr bwMode="auto">
          <a:xfrm>
            <a:off x="2207941" y="0"/>
            <a:ext cx="6888433" cy="45687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noAutofit/>
          </a:bodyPr>
          <a:lstStyle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sz="3200" kern="1200">
                <a:solidFill>
                  <a:schemeClr val="accent1">
                    <a:lumMod val="75000"/>
                  </a:schemeClr>
                </a:solidFill>
                <a:latin typeface="Arial" pitchFamily="34" charset="0"/>
                <a:ea typeface="+mj-ea"/>
                <a:cs typeface="Arial" pitchFamily="34" charset="0"/>
              </a:defRPr>
            </a:lvl1pPr>
            <a:lvl2pPr algn="l" rtl="0" eaLnBrk="0" fontAlgn="base" hangingPunct="0">
              <a:spcBef>
                <a:spcPct val="0"/>
              </a:spcBef>
              <a:spcAft>
                <a:spcPct val="0"/>
              </a:spcAft>
              <a:defRPr sz="3300"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algn="l" rtl="0" eaLnBrk="0" fontAlgn="base" hangingPunct="0">
              <a:spcBef>
                <a:spcPct val="0"/>
              </a:spcBef>
              <a:spcAft>
                <a:spcPct val="0"/>
              </a:spcAft>
              <a:defRPr sz="3300"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algn="l" rtl="0" eaLnBrk="0" fontAlgn="base" hangingPunct="0">
              <a:spcBef>
                <a:spcPct val="0"/>
              </a:spcBef>
              <a:spcAft>
                <a:spcPct val="0"/>
              </a:spcAft>
              <a:defRPr sz="3300"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algn="l" rtl="0" eaLnBrk="0" fontAlgn="base" hangingPunct="0">
              <a:spcBef>
                <a:spcPct val="0"/>
              </a:spcBef>
              <a:spcAft>
                <a:spcPct val="0"/>
              </a:spcAft>
              <a:defRPr sz="3300"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457200" algn="l" rtl="0" fontAlgn="base">
              <a:spcBef>
                <a:spcPct val="0"/>
              </a:spcBef>
              <a:spcAft>
                <a:spcPct val="0"/>
              </a:spcAft>
              <a:defRPr sz="3300"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914400" algn="l" rtl="0" fontAlgn="base">
              <a:spcBef>
                <a:spcPct val="0"/>
              </a:spcBef>
              <a:spcAft>
                <a:spcPct val="0"/>
              </a:spcAft>
              <a:defRPr sz="3300"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1371600" algn="l" rtl="0" fontAlgn="base">
              <a:spcBef>
                <a:spcPct val="0"/>
              </a:spcBef>
              <a:spcAft>
                <a:spcPct val="0"/>
              </a:spcAft>
              <a:defRPr sz="3300"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1828800" algn="l" rtl="0" fontAlgn="base">
              <a:spcBef>
                <a:spcPct val="0"/>
              </a:spcBef>
              <a:spcAft>
                <a:spcPct val="0"/>
              </a:spcAft>
              <a:defRPr sz="3300"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algn="r" defTabSz="914400"/>
            <a:r>
              <a:rPr lang="en-US" sz="1600" dirty="0" smtClean="0"/>
              <a:t>http://www.uta.fi/sis/tauchi</a:t>
            </a:r>
            <a:endParaRPr lang="en-US" sz="1600" dirty="0"/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 rotWithShape="1">
          <a:blip r:embed="rId2"/>
          <a:srcRect l="1394" r="3324" b="2879"/>
          <a:stretch/>
        </p:blipFill>
        <p:spPr>
          <a:xfrm>
            <a:off x="4952879" y="14326"/>
            <a:ext cx="1535088" cy="44254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0312376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66699" y="523986"/>
            <a:ext cx="8677275" cy="657551"/>
          </a:xfrm>
        </p:spPr>
        <p:txBody>
          <a:bodyPr>
            <a:noAutofit/>
          </a:bodyPr>
          <a:lstStyle/>
          <a:p>
            <a:r>
              <a:rPr lang="en-US" sz="3200" dirty="0" smtClean="0"/>
              <a:t>Tampere Unit for Computer Human Interaction</a:t>
            </a:r>
            <a:endParaRPr lang="en-US" sz="3200" dirty="0"/>
          </a:p>
        </p:txBody>
      </p:sp>
      <p:sp>
        <p:nvSpPr>
          <p:cNvPr id="11" name="Content Placeholder 2"/>
          <p:cNvSpPr txBox="1">
            <a:spLocks/>
          </p:cNvSpPr>
          <p:nvPr/>
        </p:nvSpPr>
        <p:spPr bwMode="auto">
          <a:xfrm>
            <a:off x="277849" y="1736520"/>
            <a:ext cx="8488995" cy="481528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noAutofit/>
          </a:bodyPr>
          <a:lstStyle/>
          <a:p>
            <a:pPr marL="360000" lvl="1" indent="-285750" algn="just" defTabSz="914400" eaLnBrk="0" fontAlgn="base" hangingPunct="0">
              <a:spcAft>
                <a:spcPts val="1000"/>
              </a:spcAft>
              <a:buFont typeface="Arial" panose="020B0604020202020204" pitchFamily="34" charset="0"/>
              <a:buChar char="•"/>
              <a:defRPr/>
            </a:pP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M</a:t>
            </a:r>
            <a:r>
              <a:rPr lang="fi-FI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äkinen E., </a:t>
            </a:r>
            <a:r>
              <a:rPr lang="fi-FI" sz="2000" dirty="0">
                <a:latin typeface="Arial" panose="020B0604020202020204" pitchFamily="34" charset="0"/>
                <a:cs typeface="Arial" panose="020B0604020202020204" pitchFamily="34" charset="0"/>
              </a:rPr>
              <a:t>PhD, </a:t>
            </a:r>
            <a:r>
              <a:rPr lang="fi-FI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Face detection and gender </a:t>
            </a:r>
            <a:r>
              <a:rPr lang="fi-FI" sz="2000" dirty="0">
                <a:latin typeface="Arial" panose="020B0604020202020204" pitchFamily="34" charset="0"/>
                <a:cs typeface="Arial" panose="020B0604020202020204" pitchFamily="34" charset="0"/>
              </a:rPr>
              <a:t>classifcation, 2007</a:t>
            </a:r>
          </a:p>
          <a:p>
            <a:pPr marL="360000" lvl="1" indent="-285750" algn="just" defTabSz="914400" eaLnBrk="0" fontAlgn="base" hangingPunct="0">
              <a:spcAft>
                <a:spcPts val="1000"/>
              </a:spcAft>
              <a:buFont typeface="Arial" panose="020B0604020202020204" pitchFamily="34" charset="0"/>
              <a:buChar char="•"/>
              <a:defRPr/>
            </a:pPr>
            <a:r>
              <a:rPr lang="en-US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Gizatdinova Y., PhD, F</a:t>
            </a:r>
            <a:r>
              <a:rPr lang="en-GB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ace and facial feature localization, 2009</a:t>
            </a:r>
            <a:endParaRPr lang="en-US" sz="2000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360000" lvl="1" indent="-285750" algn="just" defTabSz="914400" eaLnBrk="0" fontAlgn="base" hangingPunct="0">
              <a:spcAft>
                <a:spcPts val="1000"/>
              </a:spcAft>
              <a:buFont typeface="Arial" panose="020B0604020202020204" pitchFamily="34" charset="0"/>
              <a:buChar char="•"/>
              <a:defRPr/>
            </a:pPr>
            <a:r>
              <a:rPr lang="fi-FI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Finnish-Russian consortium project funded by the Academy of Finland and Russian Foundation for Humanities, 2009</a:t>
            </a:r>
            <a:r>
              <a:rPr lang="ru-RU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-</a:t>
            </a:r>
            <a:r>
              <a:rPr lang="fi-FI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2012</a:t>
            </a:r>
          </a:p>
          <a:p>
            <a:pPr marL="817200" lvl="2" indent="-285750" algn="just" defTabSz="914400" eaLnBrk="0" fontAlgn="base" hangingPunct="0">
              <a:spcAft>
                <a:spcPts val="1000"/>
              </a:spcAft>
              <a:buFont typeface="Arial" panose="020B0604020202020204" pitchFamily="34" charset="0"/>
              <a:buChar char="•"/>
              <a:defRPr/>
            </a:pPr>
            <a:r>
              <a:rPr lang="fi-FI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Face-responsive vision-based </a:t>
            </a:r>
            <a:r>
              <a:rPr lang="fi-FI" sz="2000" dirty="0">
                <a:latin typeface="Arial" panose="020B0604020202020204" pitchFamily="34" charset="0"/>
                <a:cs typeface="Arial" panose="020B0604020202020204" pitchFamily="34" charset="0"/>
              </a:rPr>
              <a:t>user interfaces </a:t>
            </a:r>
          </a:p>
          <a:p>
            <a:pPr marL="1274400" lvl="3" indent="-285750" algn="just" defTabSz="914400" eaLnBrk="0" fontAlgn="base" hangingPunct="0">
              <a:spcAft>
                <a:spcPts val="1000"/>
              </a:spcAft>
              <a:buFont typeface="Arial" panose="020B0604020202020204" pitchFamily="34" charset="0"/>
              <a:buChar char="•"/>
              <a:defRPr/>
            </a:pPr>
            <a:r>
              <a:rPr lang="fi-FI" sz="2000" dirty="0">
                <a:latin typeface="Arial" panose="020B0604020202020204" pitchFamily="34" charset="0"/>
                <a:cs typeface="Arial" panose="020B0604020202020204" pitchFamily="34" charset="0"/>
              </a:rPr>
              <a:t>Hands-free text entry</a:t>
            </a:r>
          </a:p>
          <a:p>
            <a:pPr marL="1274400" lvl="3" indent="-285750" algn="just" defTabSz="914400" eaLnBrk="0" fontAlgn="base" hangingPunct="0">
              <a:spcAft>
                <a:spcPts val="1000"/>
              </a:spcAft>
              <a:buFont typeface="Arial" panose="020B0604020202020204" pitchFamily="34" charset="0"/>
              <a:buChar char="•"/>
              <a:defRPr/>
            </a:pPr>
            <a:r>
              <a:rPr lang="fi-FI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Video gaming </a:t>
            </a:r>
            <a:r>
              <a:rPr lang="fi-FI" sz="2000" dirty="0">
                <a:latin typeface="Arial" panose="020B0604020202020204" pitchFamily="34" charset="0"/>
                <a:cs typeface="Arial" panose="020B0604020202020204" pitchFamily="34" charset="0"/>
              </a:rPr>
              <a:t>(videos</a:t>
            </a:r>
            <a:r>
              <a:rPr lang="fi-FI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)</a:t>
            </a:r>
            <a:endParaRPr lang="fi-FI" sz="20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" name="Title 1"/>
          <p:cNvSpPr txBox="1">
            <a:spLocks/>
          </p:cNvSpPr>
          <p:nvPr/>
        </p:nvSpPr>
        <p:spPr bwMode="auto">
          <a:xfrm>
            <a:off x="2207941" y="0"/>
            <a:ext cx="6888433" cy="45687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noAutofit/>
          </a:bodyPr>
          <a:lstStyle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sz="3200" kern="1200">
                <a:solidFill>
                  <a:schemeClr val="accent1">
                    <a:lumMod val="75000"/>
                  </a:schemeClr>
                </a:solidFill>
                <a:latin typeface="Arial" pitchFamily="34" charset="0"/>
                <a:ea typeface="+mj-ea"/>
                <a:cs typeface="Arial" pitchFamily="34" charset="0"/>
              </a:defRPr>
            </a:lvl1pPr>
            <a:lvl2pPr algn="l" rtl="0" eaLnBrk="0" fontAlgn="base" hangingPunct="0">
              <a:spcBef>
                <a:spcPct val="0"/>
              </a:spcBef>
              <a:spcAft>
                <a:spcPct val="0"/>
              </a:spcAft>
              <a:defRPr sz="3300"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algn="l" rtl="0" eaLnBrk="0" fontAlgn="base" hangingPunct="0">
              <a:spcBef>
                <a:spcPct val="0"/>
              </a:spcBef>
              <a:spcAft>
                <a:spcPct val="0"/>
              </a:spcAft>
              <a:defRPr sz="3300"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algn="l" rtl="0" eaLnBrk="0" fontAlgn="base" hangingPunct="0">
              <a:spcBef>
                <a:spcPct val="0"/>
              </a:spcBef>
              <a:spcAft>
                <a:spcPct val="0"/>
              </a:spcAft>
              <a:defRPr sz="3300"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algn="l" rtl="0" eaLnBrk="0" fontAlgn="base" hangingPunct="0">
              <a:spcBef>
                <a:spcPct val="0"/>
              </a:spcBef>
              <a:spcAft>
                <a:spcPct val="0"/>
              </a:spcAft>
              <a:defRPr sz="3300"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457200" algn="l" rtl="0" fontAlgn="base">
              <a:spcBef>
                <a:spcPct val="0"/>
              </a:spcBef>
              <a:spcAft>
                <a:spcPct val="0"/>
              </a:spcAft>
              <a:defRPr sz="3300"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914400" algn="l" rtl="0" fontAlgn="base">
              <a:spcBef>
                <a:spcPct val="0"/>
              </a:spcBef>
              <a:spcAft>
                <a:spcPct val="0"/>
              </a:spcAft>
              <a:defRPr sz="3300"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1371600" algn="l" rtl="0" fontAlgn="base">
              <a:spcBef>
                <a:spcPct val="0"/>
              </a:spcBef>
              <a:spcAft>
                <a:spcPct val="0"/>
              </a:spcAft>
              <a:defRPr sz="3300"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1828800" algn="l" rtl="0" fontAlgn="base">
              <a:spcBef>
                <a:spcPct val="0"/>
              </a:spcBef>
              <a:spcAft>
                <a:spcPct val="0"/>
              </a:spcAft>
              <a:defRPr sz="3300"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algn="r" defTabSz="914400"/>
            <a:r>
              <a:rPr lang="en-US" sz="1600" dirty="0" smtClean="0"/>
              <a:t>http://www.uta.fi/sis/tauchi</a:t>
            </a:r>
            <a:endParaRPr lang="en-US" sz="1600" dirty="0"/>
          </a:p>
        </p:txBody>
      </p:sp>
      <p:sp>
        <p:nvSpPr>
          <p:cNvPr id="5" name="Title 1"/>
          <p:cNvSpPr txBox="1">
            <a:spLocks/>
          </p:cNvSpPr>
          <p:nvPr/>
        </p:nvSpPr>
        <p:spPr bwMode="auto">
          <a:xfrm>
            <a:off x="286549" y="1180609"/>
            <a:ext cx="8600463" cy="61748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noAutofit/>
          </a:bodyPr>
          <a:lstStyle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sz="3200" kern="1200">
                <a:solidFill>
                  <a:schemeClr val="accent1">
                    <a:lumMod val="75000"/>
                  </a:schemeClr>
                </a:solidFill>
                <a:latin typeface="Arial" pitchFamily="34" charset="0"/>
                <a:ea typeface="+mj-ea"/>
                <a:cs typeface="Arial" pitchFamily="34" charset="0"/>
              </a:defRPr>
            </a:lvl1pPr>
            <a:lvl2pPr algn="l" rtl="0" eaLnBrk="0" fontAlgn="base" hangingPunct="0">
              <a:spcBef>
                <a:spcPct val="0"/>
              </a:spcBef>
              <a:spcAft>
                <a:spcPct val="0"/>
              </a:spcAft>
              <a:defRPr sz="3300"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algn="l" rtl="0" eaLnBrk="0" fontAlgn="base" hangingPunct="0">
              <a:spcBef>
                <a:spcPct val="0"/>
              </a:spcBef>
              <a:spcAft>
                <a:spcPct val="0"/>
              </a:spcAft>
              <a:defRPr sz="3300"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algn="l" rtl="0" eaLnBrk="0" fontAlgn="base" hangingPunct="0">
              <a:spcBef>
                <a:spcPct val="0"/>
              </a:spcBef>
              <a:spcAft>
                <a:spcPct val="0"/>
              </a:spcAft>
              <a:defRPr sz="3300"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algn="l" rtl="0" eaLnBrk="0" fontAlgn="base" hangingPunct="0">
              <a:spcBef>
                <a:spcPct val="0"/>
              </a:spcBef>
              <a:spcAft>
                <a:spcPct val="0"/>
              </a:spcAft>
              <a:defRPr sz="3300"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457200" algn="l" rtl="0" fontAlgn="base">
              <a:spcBef>
                <a:spcPct val="0"/>
              </a:spcBef>
              <a:spcAft>
                <a:spcPct val="0"/>
              </a:spcAft>
              <a:defRPr sz="3300"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914400" algn="l" rtl="0" fontAlgn="base">
              <a:spcBef>
                <a:spcPct val="0"/>
              </a:spcBef>
              <a:spcAft>
                <a:spcPct val="0"/>
              </a:spcAft>
              <a:defRPr sz="3300"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1371600" algn="l" rtl="0" fontAlgn="base">
              <a:spcBef>
                <a:spcPct val="0"/>
              </a:spcBef>
              <a:spcAft>
                <a:spcPct val="0"/>
              </a:spcAft>
              <a:defRPr sz="3300"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1828800" algn="l" rtl="0" fontAlgn="base">
              <a:spcBef>
                <a:spcPct val="0"/>
              </a:spcBef>
              <a:spcAft>
                <a:spcPct val="0"/>
              </a:spcAft>
              <a:defRPr sz="3300"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defTabSz="914400"/>
            <a:r>
              <a:rPr lang="en-US" sz="2000" dirty="0" smtClean="0"/>
              <a:t>Computer vision research</a:t>
            </a:r>
            <a:endParaRPr lang="en-US" sz="2000" dirty="0"/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 rotWithShape="1">
          <a:blip r:embed="rId2"/>
          <a:srcRect l="1394" r="3324" b="2879"/>
          <a:stretch/>
        </p:blipFill>
        <p:spPr>
          <a:xfrm>
            <a:off x="4952879" y="14326"/>
            <a:ext cx="1535088" cy="442548"/>
          </a:xfrm>
          <a:prstGeom prst="rect">
            <a:avLst/>
          </a:prstGeom>
        </p:spPr>
      </p:pic>
      <p:pic>
        <p:nvPicPr>
          <p:cNvPr id="13" name="Picture 9"/>
          <p:cNvPicPr>
            <a:picLocks noChangeAspect="1" noChangeArrowheads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72867" y="4582785"/>
            <a:ext cx="2623507" cy="197279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pic>
        <p:nvPicPr>
          <p:cNvPr id="15" name="Picture 10"/>
          <p:cNvPicPr>
            <a:picLocks noChangeAspect="1" noChangeArrowheads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02746" y="5273341"/>
            <a:ext cx="1697546" cy="127846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pic>
        <p:nvPicPr>
          <p:cNvPr id="18" name="Picture 17"/>
          <p:cNvPicPr/>
          <p:nvPr/>
        </p:nvPicPr>
        <p:blipFill rotWithShape="1">
          <a:blip r:embed="rId5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4188" r="24413" b="-1"/>
          <a:stretch/>
        </p:blipFill>
        <p:spPr bwMode="auto">
          <a:xfrm>
            <a:off x="579995" y="5050118"/>
            <a:ext cx="1820545" cy="1354455"/>
          </a:xfrm>
          <a:prstGeom prst="rect">
            <a:avLst/>
          </a:prstGeom>
          <a:noFill/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pic>
        <p:nvPicPr>
          <p:cNvPr id="19" name="Picture 12"/>
          <p:cNvPicPr>
            <a:picLocks noChangeAspect="1" noChangeArrowheads="1"/>
          </p:cNvPicPr>
          <p:nvPr/>
        </p:nvPicPr>
        <p:blipFill>
          <a:blip r:embed="rId6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65057" y="4739422"/>
            <a:ext cx="2207216" cy="181906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7165339" y="3432302"/>
            <a:ext cx="1902173" cy="106785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8821866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86549" y="523986"/>
            <a:ext cx="8677275" cy="657551"/>
          </a:xfrm>
        </p:spPr>
        <p:txBody>
          <a:bodyPr>
            <a:noAutofit/>
          </a:bodyPr>
          <a:lstStyle/>
          <a:p>
            <a:r>
              <a:rPr lang="en-US" sz="3200" dirty="0" smtClean="0"/>
              <a:t>Tampere Unit for Computer Human Interaction</a:t>
            </a:r>
            <a:endParaRPr lang="en-US" sz="3200" dirty="0"/>
          </a:p>
        </p:txBody>
      </p:sp>
      <p:sp>
        <p:nvSpPr>
          <p:cNvPr id="11" name="Content Placeholder 2"/>
          <p:cNvSpPr txBox="1">
            <a:spLocks/>
          </p:cNvSpPr>
          <p:nvPr/>
        </p:nvSpPr>
        <p:spPr bwMode="auto">
          <a:xfrm>
            <a:off x="297699" y="2189527"/>
            <a:ext cx="8488995" cy="455522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noAutofit/>
          </a:bodyPr>
          <a:lstStyle/>
          <a:p>
            <a:pPr marL="360000" lvl="1" indent="-285750" algn="just" defTabSz="914400" eaLnBrk="0" fontAlgn="base" hangingPunct="0">
              <a:spcAft>
                <a:spcPts val="1000"/>
              </a:spcAft>
              <a:buFont typeface="Arial" panose="020B0604020202020204" pitchFamily="34" charset="0"/>
              <a:buChar char="•"/>
              <a:defRPr/>
            </a:pPr>
            <a:r>
              <a:rPr lang="en-GB" sz="19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Regea</a:t>
            </a:r>
            <a:r>
              <a:rPr lang="en-GB" sz="19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1900" dirty="0">
                <a:latin typeface="Arial" panose="020B0604020202020204" pitchFamily="34" charset="0"/>
                <a:cs typeface="Arial" panose="020B0604020202020204" pitchFamily="34" charset="0"/>
              </a:rPr>
              <a:t>- Institute for Regenerative Medicine, University of Tampere and Tampere University </a:t>
            </a:r>
            <a:r>
              <a:rPr lang="en-GB" sz="1900" dirty="0" smtClean="0">
                <a:latin typeface="Arial" panose="020B0604020202020204" pitchFamily="34" charset="0"/>
                <a:cs typeface="Arial" panose="020B0604020202020204" pitchFamily="34" charset="0"/>
              </a:rPr>
              <a:t>Hospital</a:t>
            </a:r>
          </a:p>
          <a:p>
            <a:pPr marL="360000" lvl="1" indent="-285750" algn="just" defTabSz="914400" eaLnBrk="0" fontAlgn="base" hangingPunct="0">
              <a:spcAft>
                <a:spcPts val="1000"/>
              </a:spcAft>
              <a:buFont typeface="Arial" panose="020B0604020202020204" pitchFamily="34" charset="0"/>
              <a:buChar char="•"/>
              <a:defRPr/>
            </a:pPr>
            <a:r>
              <a:rPr lang="en-GB" sz="1900" dirty="0">
                <a:latin typeface="Arial" panose="020B0604020202020204" pitchFamily="34" charset="0"/>
                <a:cs typeface="Arial" panose="020B0604020202020204" pitchFamily="34" charset="0"/>
              </a:rPr>
              <a:t>Induced pluripotent stem </a:t>
            </a:r>
            <a:r>
              <a:rPr lang="en-GB" sz="1900" dirty="0" smtClean="0">
                <a:latin typeface="Arial" panose="020B0604020202020204" pitchFamily="34" charset="0"/>
                <a:cs typeface="Arial" panose="020B0604020202020204" pitchFamily="34" charset="0"/>
              </a:rPr>
              <a:t>cells </a:t>
            </a:r>
            <a:r>
              <a:rPr lang="en-GB" sz="1900" dirty="0">
                <a:latin typeface="Arial" panose="020B0604020202020204" pitchFamily="34" charset="0"/>
                <a:cs typeface="Arial" panose="020B0604020202020204" pitchFamily="34" charset="0"/>
              </a:rPr>
              <a:t>(</a:t>
            </a:r>
            <a:r>
              <a:rPr lang="en-GB" sz="1900" dirty="0" err="1">
                <a:latin typeface="Arial" panose="020B0604020202020204" pitchFamily="34" charset="0"/>
                <a:cs typeface="Arial" panose="020B0604020202020204" pitchFamily="34" charset="0"/>
              </a:rPr>
              <a:t>iPSC</a:t>
            </a:r>
            <a:r>
              <a:rPr lang="en-GB" sz="1900" dirty="0" smtClean="0">
                <a:latin typeface="Arial" panose="020B0604020202020204" pitchFamily="34" charset="0"/>
                <a:cs typeface="Arial" panose="020B0604020202020204" pitchFamily="34" charset="0"/>
              </a:rPr>
              <a:t>)</a:t>
            </a:r>
          </a:p>
          <a:p>
            <a:pPr marL="360000" lvl="1" indent="-285750" algn="just" defTabSz="914400" eaLnBrk="0" fontAlgn="base" hangingPunct="0">
              <a:spcAft>
                <a:spcPts val="1000"/>
              </a:spcAft>
              <a:buFont typeface="Arial" panose="020B0604020202020204" pitchFamily="34" charset="0"/>
              <a:buChar char="•"/>
              <a:defRPr/>
            </a:pPr>
            <a:r>
              <a:rPr lang="en-GB" sz="1900" dirty="0" err="1">
                <a:latin typeface="Arial" panose="020B0604020202020204" pitchFamily="34" charset="0"/>
                <a:cs typeface="Arial" panose="020B0604020202020204" pitchFamily="34" charset="0"/>
              </a:rPr>
              <a:t>iPSC</a:t>
            </a:r>
            <a:r>
              <a:rPr lang="en-GB" sz="19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1900" dirty="0" smtClean="0">
                <a:latin typeface="Arial" panose="020B0604020202020204" pitchFamily="34" charset="0"/>
                <a:cs typeface="Arial" panose="020B0604020202020204" pitchFamily="34" charset="0"/>
              </a:rPr>
              <a:t>colony segmentation and classification</a:t>
            </a:r>
          </a:p>
        </p:txBody>
      </p:sp>
      <p:sp>
        <p:nvSpPr>
          <p:cNvPr id="4" name="Title 1"/>
          <p:cNvSpPr txBox="1">
            <a:spLocks/>
          </p:cNvSpPr>
          <p:nvPr/>
        </p:nvSpPr>
        <p:spPr bwMode="auto">
          <a:xfrm>
            <a:off x="2207941" y="0"/>
            <a:ext cx="6888433" cy="45687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noAutofit/>
          </a:bodyPr>
          <a:lstStyle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sz="3200" kern="1200">
                <a:solidFill>
                  <a:schemeClr val="accent1">
                    <a:lumMod val="75000"/>
                  </a:schemeClr>
                </a:solidFill>
                <a:latin typeface="Arial" pitchFamily="34" charset="0"/>
                <a:ea typeface="+mj-ea"/>
                <a:cs typeface="Arial" pitchFamily="34" charset="0"/>
              </a:defRPr>
            </a:lvl1pPr>
            <a:lvl2pPr algn="l" rtl="0" eaLnBrk="0" fontAlgn="base" hangingPunct="0">
              <a:spcBef>
                <a:spcPct val="0"/>
              </a:spcBef>
              <a:spcAft>
                <a:spcPct val="0"/>
              </a:spcAft>
              <a:defRPr sz="3300"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algn="l" rtl="0" eaLnBrk="0" fontAlgn="base" hangingPunct="0">
              <a:spcBef>
                <a:spcPct val="0"/>
              </a:spcBef>
              <a:spcAft>
                <a:spcPct val="0"/>
              </a:spcAft>
              <a:defRPr sz="3300"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algn="l" rtl="0" eaLnBrk="0" fontAlgn="base" hangingPunct="0">
              <a:spcBef>
                <a:spcPct val="0"/>
              </a:spcBef>
              <a:spcAft>
                <a:spcPct val="0"/>
              </a:spcAft>
              <a:defRPr sz="3300"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algn="l" rtl="0" eaLnBrk="0" fontAlgn="base" hangingPunct="0">
              <a:spcBef>
                <a:spcPct val="0"/>
              </a:spcBef>
              <a:spcAft>
                <a:spcPct val="0"/>
              </a:spcAft>
              <a:defRPr sz="3300"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457200" algn="l" rtl="0" fontAlgn="base">
              <a:spcBef>
                <a:spcPct val="0"/>
              </a:spcBef>
              <a:spcAft>
                <a:spcPct val="0"/>
              </a:spcAft>
              <a:defRPr sz="3300"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914400" algn="l" rtl="0" fontAlgn="base">
              <a:spcBef>
                <a:spcPct val="0"/>
              </a:spcBef>
              <a:spcAft>
                <a:spcPct val="0"/>
              </a:spcAft>
              <a:defRPr sz="3300"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1371600" algn="l" rtl="0" fontAlgn="base">
              <a:spcBef>
                <a:spcPct val="0"/>
              </a:spcBef>
              <a:spcAft>
                <a:spcPct val="0"/>
              </a:spcAft>
              <a:defRPr sz="3300"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1828800" algn="l" rtl="0" fontAlgn="base">
              <a:spcBef>
                <a:spcPct val="0"/>
              </a:spcBef>
              <a:spcAft>
                <a:spcPct val="0"/>
              </a:spcAft>
              <a:defRPr sz="3300"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algn="r" defTabSz="914400"/>
            <a:r>
              <a:rPr lang="en-US" sz="1600" dirty="0" smtClean="0"/>
              <a:t>http://www.uta.fi/sis/cis</a:t>
            </a:r>
            <a:endParaRPr lang="en-US" sz="1600" dirty="0"/>
          </a:p>
        </p:txBody>
      </p:sp>
      <p:sp>
        <p:nvSpPr>
          <p:cNvPr id="5" name="Title 1"/>
          <p:cNvSpPr txBox="1">
            <a:spLocks/>
          </p:cNvSpPr>
          <p:nvPr/>
        </p:nvSpPr>
        <p:spPr bwMode="auto">
          <a:xfrm>
            <a:off x="306399" y="1331611"/>
            <a:ext cx="8600463" cy="61748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noAutofit/>
          </a:bodyPr>
          <a:lstStyle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sz="3200" kern="1200">
                <a:solidFill>
                  <a:schemeClr val="accent1">
                    <a:lumMod val="75000"/>
                  </a:schemeClr>
                </a:solidFill>
                <a:latin typeface="Arial" pitchFamily="34" charset="0"/>
                <a:ea typeface="+mj-ea"/>
                <a:cs typeface="Arial" pitchFamily="34" charset="0"/>
              </a:defRPr>
            </a:lvl1pPr>
            <a:lvl2pPr algn="l" rtl="0" eaLnBrk="0" fontAlgn="base" hangingPunct="0">
              <a:spcBef>
                <a:spcPct val="0"/>
              </a:spcBef>
              <a:spcAft>
                <a:spcPct val="0"/>
              </a:spcAft>
              <a:defRPr sz="3300"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algn="l" rtl="0" eaLnBrk="0" fontAlgn="base" hangingPunct="0">
              <a:spcBef>
                <a:spcPct val="0"/>
              </a:spcBef>
              <a:spcAft>
                <a:spcPct val="0"/>
              </a:spcAft>
              <a:defRPr sz="3300"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algn="l" rtl="0" eaLnBrk="0" fontAlgn="base" hangingPunct="0">
              <a:spcBef>
                <a:spcPct val="0"/>
              </a:spcBef>
              <a:spcAft>
                <a:spcPct val="0"/>
              </a:spcAft>
              <a:defRPr sz="3300"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algn="l" rtl="0" eaLnBrk="0" fontAlgn="base" hangingPunct="0">
              <a:spcBef>
                <a:spcPct val="0"/>
              </a:spcBef>
              <a:spcAft>
                <a:spcPct val="0"/>
              </a:spcAft>
              <a:defRPr sz="3300"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457200" algn="l" rtl="0" fontAlgn="base">
              <a:spcBef>
                <a:spcPct val="0"/>
              </a:spcBef>
              <a:spcAft>
                <a:spcPct val="0"/>
              </a:spcAft>
              <a:defRPr sz="3300"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914400" algn="l" rtl="0" fontAlgn="base">
              <a:spcBef>
                <a:spcPct val="0"/>
              </a:spcBef>
              <a:spcAft>
                <a:spcPct val="0"/>
              </a:spcAft>
              <a:defRPr sz="3300"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1371600" algn="l" rtl="0" fontAlgn="base">
              <a:spcBef>
                <a:spcPct val="0"/>
              </a:spcBef>
              <a:spcAft>
                <a:spcPct val="0"/>
              </a:spcAft>
              <a:defRPr sz="3300"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1828800" algn="l" rtl="0" fontAlgn="base">
              <a:spcBef>
                <a:spcPct val="0"/>
              </a:spcBef>
              <a:spcAft>
                <a:spcPct val="0"/>
              </a:spcAft>
              <a:defRPr sz="3300"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defTabSz="914400"/>
            <a:r>
              <a:rPr lang="en-US" sz="2000" dirty="0" smtClean="0"/>
              <a:t>Human Spare Parts project, </a:t>
            </a:r>
            <a:r>
              <a:rPr lang="en-GB" sz="2000" dirty="0"/>
              <a:t>European Regional Development </a:t>
            </a:r>
            <a:r>
              <a:rPr lang="en-GB" sz="2000" dirty="0" smtClean="0"/>
              <a:t>Fund</a:t>
            </a:r>
            <a:r>
              <a:rPr lang="en-GB" sz="2000" dirty="0"/>
              <a:t> </a:t>
            </a:r>
            <a:r>
              <a:rPr lang="en-GB" sz="2000" dirty="0" smtClean="0"/>
              <a:t>(2013-2014</a:t>
            </a:r>
            <a:r>
              <a:rPr lang="en-GB" sz="2000" dirty="0"/>
              <a:t>)</a:t>
            </a:r>
            <a:endParaRPr lang="en-US" sz="2000" dirty="0"/>
          </a:p>
        </p:txBody>
      </p:sp>
      <p:pic>
        <p:nvPicPr>
          <p:cNvPr id="17" name="Picture 1"/>
          <p:cNvPicPr>
            <a:picLocks noChangeAspect="1" noChangeArrowheads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2502" y="3917660"/>
            <a:ext cx="8181369" cy="188752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8" name="Rectangle 17"/>
          <p:cNvSpPr/>
          <p:nvPr/>
        </p:nvSpPr>
        <p:spPr>
          <a:xfrm>
            <a:off x="523282" y="5819241"/>
            <a:ext cx="2569534" cy="30777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 defTabSz="914400" eaLnBrk="0" fontAlgn="base" hangingPunct="0">
              <a:spcBef>
                <a:spcPct val="20000"/>
              </a:spcBef>
              <a:spcAft>
                <a:spcPct val="0"/>
              </a:spcAft>
              <a:defRPr/>
            </a:pPr>
            <a:r>
              <a:rPr lang="en-US" sz="1400" b="1" dirty="0" smtClean="0"/>
              <a:t>Good, </a:t>
            </a:r>
            <a:r>
              <a:rPr lang="en-US" sz="1400" dirty="0" smtClean="0"/>
              <a:t>healthy </a:t>
            </a:r>
            <a:r>
              <a:rPr lang="en-US" sz="1400" dirty="0" err="1" smtClean="0"/>
              <a:t>iPSC</a:t>
            </a:r>
            <a:r>
              <a:rPr lang="en-US" sz="1400" dirty="0" smtClean="0"/>
              <a:t> colonies</a:t>
            </a:r>
            <a:endParaRPr lang="en-US" sz="1400" dirty="0">
              <a:cs typeface="Arial" pitchFamily="34" charset="0"/>
            </a:endParaRPr>
          </a:p>
        </p:txBody>
      </p:sp>
      <p:sp>
        <p:nvSpPr>
          <p:cNvPr id="19" name="Rectangle 18"/>
          <p:cNvSpPr/>
          <p:nvPr/>
        </p:nvSpPr>
        <p:spPr>
          <a:xfrm>
            <a:off x="3268065" y="5807618"/>
            <a:ext cx="2743271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 defTabSz="914400" eaLnBrk="0" fontAlgn="base" hangingPunct="0">
              <a:spcBef>
                <a:spcPct val="20000"/>
              </a:spcBef>
              <a:spcAft>
                <a:spcPct val="0"/>
              </a:spcAft>
              <a:defRPr/>
            </a:pPr>
            <a:r>
              <a:rPr lang="en-US" sz="1400" b="1" dirty="0" smtClean="0"/>
              <a:t>Semigood </a:t>
            </a:r>
            <a:r>
              <a:rPr lang="en-US" sz="1400" dirty="0" err="1" smtClean="0"/>
              <a:t>iPSC</a:t>
            </a:r>
            <a:r>
              <a:rPr lang="en-US" sz="1400" dirty="0" smtClean="0"/>
              <a:t> colonies with small defects</a:t>
            </a:r>
            <a:endParaRPr lang="en-US" sz="1400" dirty="0">
              <a:cs typeface="Arial" pitchFamily="34" charset="0"/>
            </a:endParaRPr>
          </a:p>
        </p:txBody>
      </p:sp>
      <p:sp>
        <p:nvSpPr>
          <p:cNvPr id="20" name="Rectangle 19"/>
          <p:cNvSpPr/>
          <p:nvPr/>
        </p:nvSpPr>
        <p:spPr>
          <a:xfrm>
            <a:off x="6283203" y="5816007"/>
            <a:ext cx="2281958" cy="30777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 defTabSz="914400" eaLnBrk="0" fontAlgn="base" hangingPunct="0">
              <a:spcBef>
                <a:spcPct val="20000"/>
              </a:spcBef>
              <a:spcAft>
                <a:spcPct val="0"/>
              </a:spcAft>
              <a:defRPr/>
            </a:pPr>
            <a:r>
              <a:rPr lang="en-US" sz="1400" b="1" dirty="0" smtClean="0"/>
              <a:t>Bad, </a:t>
            </a:r>
            <a:r>
              <a:rPr lang="en-US" sz="1400" dirty="0" smtClean="0"/>
              <a:t>abnormal </a:t>
            </a:r>
            <a:r>
              <a:rPr lang="en-US" sz="1400" dirty="0" err="1" smtClean="0"/>
              <a:t>iPSC</a:t>
            </a:r>
            <a:r>
              <a:rPr lang="en-US" sz="1400" dirty="0" smtClean="0"/>
              <a:t> colonies</a:t>
            </a:r>
            <a:endParaRPr lang="en-US" sz="1400" dirty="0">
              <a:cs typeface="Arial" pitchFamily="34" charset="0"/>
            </a:endParaRPr>
          </a:p>
        </p:txBody>
      </p:sp>
      <p:pic>
        <p:nvPicPr>
          <p:cNvPr id="21" name="Picture 20"/>
          <p:cNvPicPr>
            <a:picLocks noChangeAspect="1"/>
          </p:cNvPicPr>
          <p:nvPr/>
        </p:nvPicPr>
        <p:blipFill rotWithShape="1">
          <a:blip r:embed="rId3"/>
          <a:srcRect l="1307" t="1" r="2382" b="2576"/>
          <a:stretch/>
        </p:blipFill>
        <p:spPr>
          <a:xfrm>
            <a:off x="4961268" y="16609"/>
            <a:ext cx="1477787" cy="42354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4873409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66699" y="523986"/>
            <a:ext cx="8677275" cy="657551"/>
          </a:xfrm>
        </p:spPr>
        <p:txBody>
          <a:bodyPr>
            <a:noAutofit/>
          </a:bodyPr>
          <a:lstStyle/>
          <a:p>
            <a:r>
              <a:rPr lang="en-US" sz="3200" dirty="0" smtClean="0"/>
              <a:t>Tampere Unit for Computer Human Interaction</a:t>
            </a:r>
            <a:endParaRPr lang="en-US" sz="3200" dirty="0"/>
          </a:p>
        </p:txBody>
      </p:sp>
      <p:sp>
        <p:nvSpPr>
          <p:cNvPr id="4" name="Title 1"/>
          <p:cNvSpPr txBox="1">
            <a:spLocks/>
          </p:cNvSpPr>
          <p:nvPr/>
        </p:nvSpPr>
        <p:spPr bwMode="auto">
          <a:xfrm>
            <a:off x="2207941" y="0"/>
            <a:ext cx="6888433" cy="45687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noAutofit/>
          </a:bodyPr>
          <a:lstStyle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sz="3200" kern="1200">
                <a:solidFill>
                  <a:schemeClr val="accent1">
                    <a:lumMod val="75000"/>
                  </a:schemeClr>
                </a:solidFill>
                <a:latin typeface="Arial" pitchFamily="34" charset="0"/>
                <a:ea typeface="+mj-ea"/>
                <a:cs typeface="Arial" pitchFamily="34" charset="0"/>
              </a:defRPr>
            </a:lvl1pPr>
            <a:lvl2pPr algn="l" rtl="0" eaLnBrk="0" fontAlgn="base" hangingPunct="0">
              <a:spcBef>
                <a:spcPct val="0"/>
              </a:spcBef>
              <a:spcAft>
                <a:spcPct val="0"/>
              </a:spcAft>
              <a:defRPr sz="3300"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algn="l" rtl="0" eaLnBrk="0" fontAlgn="base" hangingPunct="0">
              <a:spcBef>
                <a:spcPct val="0"/>
              </a:spcBef>
              <a:spcAft>
                <a:spcPct val="0"/>
              </a:spcAft>
              <a:defRPr sz="3300"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algn="l" rtl="0" eaLnBrk="0" fontAlgn="base" hangingPunct="0">
              <a:spcBef>
                <a:spcPct val="0"/>
              </a:spcBef>
              <a:spcAft>
                <a:spcPct val="0"/>
              </a:spcAft>
              <a:defRPr sz="3300"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algn="l" rtl="0" eaLnBrk="0" fontAlgn="base" hangingPunct="0">
              <a:spcBef>
                <a:spcPct val="0"/>
              </a:spcBef>
              <a:spcAft>
                <a:spcPct val="0"/>
              </a:spcAft>
              <a:defRPr sz="3300"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457200" algn="l" rtl="0" fontAlgn="base">
              <a:spcBef>
                <a:spcPct val="0"/>
              </a:spcBef>
              <a:spcAft>
                <a:spcPct val="0"/>
              </a:spcAft>
              <a:defRPr sz="3300"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914400" algn="l" rtl="0" fontAlgn="base">
              <a:spcBef>
                <a:spcPct val="0"/>
              </a:spcBef>
              <a:spcAft>
                <a:spcPct val="0"/>
              </a:spcAft>
              <a:defRPr sz="3300"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1371600" algn="l" rtl="0" fontAlgn="base">
              <a:spcBef>
                <a:spcPct val="0"/>
              </a:spcBef>
              <a:spcAft>
                <a:spcPct val="0"/>
              </a:spcAft>
              <a:defRPr sz="3300"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1828800" algn="l" rtl="0" fontAlgn="base">
              <a:spcBef>
                <a:spcPct val="0"/>
              </a:spcBef>
              <a:spcAft>
                <a:spcPct val="0"/>
              </a:spcAft>
              <a:defRPr sz="3300"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algn="r" defTabSz="914400"/>
            <a:r>
              <a:rPr lang="en-US" sz="1600" dirty="0" smtClean="0"/>
              <a:t>http://www.uta.fi/sis/tauchi</a:t>
            </a:r>
            <a:endParaRPr lang="en-US" sz="1600" dirty="0"/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17932" y="3472002"/>
            <a:ext cx="3787269" cy="2318736"/>
          </a:xfrm>
          <a:prstGeom prst="rect">
            <a:avLst/>
          </a:prstGeom>
        </p:spPr>
      </p:pic>
      <p:pic>
        <p:nvPicPr>
          <p:cNvPr id="26" name="Picture 8"/>
          <p:cNvPicPr>
            <a:picLocks noChangeAspect="1" noChangeArrowheads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 bwMode="auto">
          <a:xfrm>
            <a:off x="1729246" y="1767722"/>
            <a:ext cx="1331913" cy="119530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pic>
        <p:nvPicPr>
          <p:cNvPr id="2052" name="Picture 4" descr="https://encrypted-tbn2.gstatic.com/images?q=tbn:ANd9GcSiCa6y5Sk8qgV47ZBP7hEt1MDnAnlv4cdk0kPz2L_UZrnYlNMhlQ"/>
          <p:cNvPicPr>
            <a:picLocks noChangeAspect="1" noChangeArrowheads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251507" y="4772858"/>
            <a:ext cx="1848238" cy="80452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0" name="Rectangle 29"/>
          <p:cNvSpPr>
            <a:spLocks noChangeArrowheads="1"/>
          </p:cNvSpPr>
          <p:nvPr/>
        </p:nvSpPr>
        <p:spPr bwMode="auto">
          <a:xfrm>
            <a:off x="1240957" y="2941581"/>
            <a:ext cx="2640210" cy="34073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square" lIns="90000" tIns="46800" rIns="90000" bIns="46800" anchor="ctr">
            <a:spAutoFit/>
          </a:bodyPr>
          <a:lstStyle>
            <a:lvl1pPr>
              <a:tabLst>
                <a:tab pos="0" algn="l"/>
                <a:tab pos="457200" algn="l"/>
                <a:tab pos="914400" algn="l"/>
                <a:tab pos="1371600" algn="l"/>
                <a:tab pos="1828800" algn="l"/>
                <a:tab pos="2286000" algn="l"/>
                <a:tab pos="2743200" algn="l"/>
                <a:tab pos="3200400" algn="l"/>
                <a:tab pos="3657600" algn="l"/>
                <a:tab pos="4114800" algn="l"/>
                <a:tab pos="4572000" algn="l"/>
                <a:tab pos="5029200" algn="l"/>
                <a:tab pos="5486400" algn="l"/>
                <a:tab pos="5943600" algn="l"/>
                <a:tab pos="6400800" algn="l"/>
                <a:tab pos="6858000" algn="l"/>
                <a:tab pos="7315200" algn="l"/>
                <a:tab pos="7772400" algn="l"/>
                <a:tab pos="8229600" algn="l"/>
                <a:tab pos="8686800" algn="l"/>
                <a:tab pos="9144000" algn="l"/>
              </a:tabLst>
              <a:defRPr>
                <a:solidFill>
                  <a:srgbClr val="000000"/>
                </a:solidFill>
                <a:latin typeface="Arial" panose="020B0604020202020204" pitchFamily="34" charset="0"/>
                <a:cs typeface="Lucida Sans Unicode" panose="020B0602030504020204" pitchFamily="34" charset="0"/>
              </a:defRPr>
            </a:lvl1pPr>
            <a:lvl2pPr>
              <a:tabLst>
                <a:tab pos="0" algn="l"/>
                <a:tab pos="457200" algn="l"/>
                <a:tab pos="914400" algn="l"/>
                <a:tab pos="1371600" algn="l"/>
                <a:tab pos="1828800" algn="l"/>
                <a:tab pos="2286000" algn="l"/>
                <a:tab pos="2743200" algn="l"/>
                <a:tab pos="3200400" algn="l"/>
                <a:tab pos="3657600" algn="l"/>
                <a:tab pos="4114800" algn="l"/>
                <a:tab pos="4572000" algn="l"/>
                <a:tab pos="5029200" algn="l"/>
                <a:tab pos="5486400" algn="l"/>
                <a:tab pos="5943600" algn="l"/>
                <a:tab pos="6400800" algn="l"/>
                <a:tab pos="6858000" algn="l"/>
                <a:tab pos="7315200" algn="l"/>
                <a:tab pos="7772400" algn="l"/>
                <a:tab pos="8229600" algn="l"/>
                <a:tab pos="8686800" algn="l"/>
                <a:tab pos="9144000" algn="l"/>
              </a:tabLst>
              <a:defRPr>
                <a:solidFill>
                  <a:srgbClr val="000000"/>
                </a:solidFill>
                <a:latin typeface="Arial" panose="020B0604020202020204" pitchFamily="34" charset="0"/>
                <a:cs typeface="Lucida Sans Unicode" panose="020B0602030504020204" pitchFamily="34" charset="0"/>
              </a:defRPr>
            </a:lvl2pPr>
            <a:lvl3pPr>
              <a:tabLst>
                <a:tab pos="0" algn="l"/>
                <a:tab pos="457200" algn="l"/>
                <a:tab pos="914400" algn="l"/>
                <a:tab pos="1371600" algn="l"/>
                <a:tab pos="1828800" algn="l"/>
                <a:tab pos="2286000" algn="l"/>
                <a:tab pos="2743200" algn="l"/>
                <a:tab pos="3200400" algn="l"/>
                <a:tab pos="3657600" algn="l"/>
                <a:tab pos="4114800" algn="l"/>
                <a:tab pos="4572000" algn="l"/>
                <a:tab pos="5029200" algn="l"/>
                <a:tab pos="5486400" algn="l"/>
                <a:tab pos="5943600" algn="l"/>
                <a:tab pos="6400800" algn="l"/>
                <a:tab pos="6858000" algn="l"/>
                <a:tab pos="7315200" algn="l"/>
                <a:tab pos="7772400" algn="l"/>
                <a:tab pos="8229600" algn="l"/>
                <a:tab pos="8686800" algn="l"/>
                <a:tab pos="9144000" algn="l"/>
              </a:tabLst>
              <a:defRPr>
                <a:solidFill>
                  <a:srgbClr val="000000"/>
                </a:solidFill>
                <a:latin typeface="Arial" panose="020B0604020202020204" pitchFamily="34" charset="0"/>
                <a:cs typeface="Lucida Sans Unicode" panose="020B0602030504020204" pitchFamily="34" charset="0"/>
              </a:defRPr>
            </a:lvl3pPr>
            <a:lvl4pPr>
              <a:tabLst>
                <a:tab pos="0" algn="l"/>
                <a:tab pos="457200" algn="l"/>
                <a:tab pos="914400" algn="l"/>
                <a:tab pos="1371600" algn="l"/>
                <a:tab pos="1828800" algn="l"/>
                <a:tab pos="2286000" algn="l"/>
                <a:tab pos="2743200" algn="l"/>
                <a:tab pos="3200400" algn="l"/>
                <a:tab pos="3657600" algn="l"/>
                <a:tab pos="4114800" algn="l"/>
                <a:tab pos="4572000" algn="l"/>
                <a:tab pos="5029200" algn="l"/>
                <a:tab pos="5486400" algn="l"/>
                <a:tab pos="5943600" algn="l"/>
                <a:tab pos="6400800" algn="l"/>
                <a:tab pos="6858000" algn="l"/>
                <a:tab pos="7315200" algn="l"/>
                <a:tab pos="7772400" algn="l"/>
                <a:tab pos="8229600" algn="l"/>
                <a:tab pos="8686800" algn="l"/>
                <a:tab pos="9144000" algn="l"/>
              </a:tabLst>
              <a:defRPr>
                <a:solidFill>
                  <a:srgbClr val="000000"/>
                </a:solidFill>
                <a:latin typeface="Arial" panose="020B0604020202020204" pitchFamily="34" charset="0"/>
                <a:cs typeface="Lucida Sans Unicode" panose="020B0602030504020204" pitchFamily="34" charset="0"/>
              </a:defRPr>
            </a:lvl4pPr>
            <a:lvl5pPr>
              <a:tabLst>
                <a:tab pos="0" algn="l"/>
                <a:tab pos="457200" algn="l"/>
                <a:tab pos="914400" algn="l"/>
                <a:tab pos="1371600" algn="l"/>
                <a:tab pos="1828800" algn="l"/>
                <a:tab pos="2286000" algn="l"/>
                <a:tab pos="2743200" algn="l"/>
                <a:tab pos="3200400" algn="l"/>
                <a:tab pos="3657600" algn="l"/>
                <a:tab pos="4114800" algn="l"/>
                <a:tab pos="4572000" algn="l"/>
                <a:tab pos="5029200" algn="l"/>
                <a:tab pos="5486400" algn="l"/>
                <a:tab pos="5943600" algn="l"/>
                <a:tab pos="6400800" algn="l"/>
                <a:tab pos="6858000" algn="l"/>
                <a:tab pos="7315200" algn="l"/>
                <a:tab pos="7772400" algn="l"/>
                <a:tab pos="8229600" algn="l"/>
                <a:tab pos="8686800" algn="l"/>
                <a:tab pos="9144000" algn="l"/>
              </a:tabLst>
              <a:defRPr>
                <a:solidFill>
                  <a:srgbClr val="000000"/>
                </a:solidFill>
                <a:latin typeface="Arial" panose="020B0604020202020204" pitchFamily="34" charset="0"/>
                <a:cs typeface="Lucida Sans Unicode" panose="020B0602030504020204" pitchFamily="34" charset="0"/>
              </a:defRPr>
            </a:lvl5pPr>
            <a:lvl6pPr marL="2514600" indent="-228600" defTabSz="457200" fontAlgn="base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57200" algn="l"/>
                <a:tab pos="914400" algn="l"/>
                <a:tab pos="1371600" algn="l"/>
                <a:tab pos="1828800" algn="l"/>
                <a:tab pos="2286000" algn="l"/>
                <a:tab pos="2743200" algn="l"/>
                <a:tab pos="3200400" algn="l"/>
                <a:tab pos="3657600" algn="l"/>
                <a:tab pos="4114800" algn="l"/>
                <a:tab pos="4572000" algn="l"/>
                <a:tab pos="5029200" algn="l"/>
                <a:tab pos="5486400" algn="l"/>
                <a:tab pos="5943600" algn="l"/>
                <a:tab pos="6400800" algn="l"/>
                <a:tab pos="6858000" algn="l"/>
                <a:tab pos="7315200" algn="l"/>
                <a:tab pos="7772400" algn="l"/>
                <a:tab pos="8229600" algn="l"/>
                <a:tab pos="8686800" algn="l"/>
                <a:tab pos="9144000" algn="l"/>
              </a:tabLst>
              <a:defRPr>
                <a:solidFill>
                  <a:srgbClr val="000000"/>
                </a:solidFill>
                <a:latin typeface="Arial" panose="020B0604020202020204" pitchFamily="34" charset="0"/>
                <a:cs typeface="Lucida Sans Unicode" panose="020B0602030504020204" pitchFamily="34" charset="0"/>
              </a:defRPr>
            </a:lvl6pPr>
            <a:lvl7pPr marL="2971800" indent="-228600" defTabSz="457200" fontAlgn="base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57200" algn="l"/>
                <a:tab pos="914400" algn="l"/>
                <a:tab pos="1371600" algn="l"/>
                <a:tab pos="1828800" algn="l"/>
                <a:tab pos="2286000" algn="l"/>
                <a:tab pos="2743200" algn="l"/>
                <a:tab pos="3200400" algn="l"/>
                <a:tab pos="3657600" algn="l"/>
                <a:tab pos="4114800" algn="l"/>
                <a:tab pos="4572000" algn="l"/>
                <a:tab pos="5029200" algn="l"/>
                <a:tab pos="5486400" algn="l"/>
                <a:tab pos="5943600" algn="l"/>
                <a:tab pos="6400800" algn="l"/>
                <a:tab pos="6858000" algn="l"/>
                <a:tab pos="7315200" algn="l"/>
                <a:tab pos="7772400" algn="l"/>
                <a:tab pos="8229600" algn="l"/>
                <a:tab pos="8686800" algn="l"/>
                <a:tab pos="9144000" algn="l"/>
              </a:tabLst>
              <a:defRPr>
                <a:solidFill>
                  <a:srgbClr val="000000"/>
                </a:solidFill>
                <a:latin typeface="Arial" panose="020B0604020202020204" pitchFamily="34" charset="0"/>
                <a:cs typeface="Lucida Sans Unicode" panose="020B0602030504020204" pitchFamily="34" charset="0"/>
              </a:defRPr>
            </a:lvl7pPr>
            <a:lvl8pPr marL="3429000" indent="-228600" defTabSz="457200" fontAlgn="base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57200" algn="l"/>
                <a:tab pos="914400" algn="l"/>
                <a:tab pos="1371600" algn="l"/>
                <a:tab pos="1828800" algn="l"/>
                <a:tab pos="2286000" algn="l"/>
                <a:tab pos="2743200" algn="l"/>
                <a:tab pos="3200400" algn="l"/>
                <a:tab pos="3657600" algn="l"/>
                <a:tab pos="4114800" algn="l"/>
                <a:tab pos="4572000" algn="l"/>
                <a:tab pos="5029200" algn="l"/>
                <a:tab pos="5486400" algn="l"/>
                <a:tab pos="5943600" algn="l"/>
                <a:tab pos="6400800" algn="l"/>
                <a:tab pos="6858000" algn="l"/>
                <a:tab pos="7315200" algn="l"/>
                <a:tab pos="7772400" algn="l"/>
                <a:tab pos="8229600" algn="l"/>
                <a:tab pos="8686800" algn="l"/>
                <a:tab pos="9144000" algn="l"/>
              </a:tabLst>
              <a:defRPr>
                <a:solidFill>
                  <a:srgbClr val="000000"/>
                </a:solidFill>
                <a:latin typeface="Arial" panose="020B0604020202020204" pitchFamily="34" charset="0"/>
                <a:cs typeface="Lucida Sans Unicode" panose="020B0602030504020204" pitchFamily="34" charset="0"/>
              </a:defRPr>
            </a:lvl8pPr>
            <a:lvl9pPr marL="3886200" indent="-228600" defTabSz="457200" fontAlgn="base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57200" algn="l"/>
                <a:tab pos="914400" algn="l"/>
                <a:tab pos="1371600" algn="l"/>
                <a:tab pos="1828800" algn="l"/>
                <a:tab pos="2286000" algn="l"/>
                <a:tab pos="2743200" algn="l"/>
                <a:tab pos="3200400" algn="l"/>
                <a:tab pos="3657600" algn="l"/>
                <a:tab pos="4114800" algn="l"/>
                <a:tab pos="4572000" algn="l"/>
                <a:tab pos="5029200" algn="l"/>
                <a:tab pos="5486400" algn="l"/>
                <a:tab pos="5943600" algn="l"/>
                <a:tab pos="6400800" algn="l"/>
                <a:tab pos="6858000" algn="l"/>
                <a:tab pos="7315200" algn="l"/>
                <a:tab pos="7772400" algn="l"/>
                <a:tab pos="8229600" algn="l"/>
                <a:tab pos="8686800" algn="l"/>
                <a:tab pos="9144000" algn="l"/>
              </a:tabLst>
              <a:defRPr>
                <a:solidFill>
                  <a:srgbClr val="000000"/>
                </a:solidFill>
                <a:latin typeface="Arial" panose="020B0604020202020204" pitchFamily="34" charset="0"/>
                <a:cs typeface="Lucida Sans Unicode" panose="020B0602030504020204" pitchFamily="34" charset="0"/>
              </a:defRPr>
            </a:lvl9pPr>
          </a:lstStyle>
          <a:p>
            <a:pPr>
              <a:buClrTx/>
              <a:buFontTx/>
              <a:buNone/>
            </a:pPr>
            <a:r>
              <a:rPr lang="fi-FI" altLang="en-US" sz="1600" dirty="0" smtClean="0">
                <a:cs typeface="Arial" panose="020B0604020202020204" pitchFamily="34" charset="0"/>
              </a:rPr>
              <a:t>EMG-based face interface</a:t>
            </a:r>
            <a:endParaRPr lang="fi-FI" altLang="en-US" sz="1600" dirty="0">
              <a:cs typeface="Arial" panose="020B0604020202020204" pitchFamily="34" charset="0"/>
            </a:endParaRPr>
          </a:p>
        </p:txBody>
      </p:sp>
      <p:sp>
        <p:nvSpPr>
          <p:cNvPr id="31" name="Title 1"/>
          <p:cNvSpPr txBox="1">
            <a:spLocks/>
          </p:cNvSpPr>
          <p:nvPr/>
        </p:nvSpPr>
        <p:spPr bwMode="auto">
          <a:xfrm>
            <a:off x="286549" y="1180609"/>
            <a:ext cx="8600463" cy="61748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noAutofit/>
          </a:bodyPr>
          <a:lstStyle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sz="3200" kern="1200">
                <a:solidFill>
                  <a:schemeClr val="accent1">
                    <a:lumMod val="75000"/>
                  </a:schemeClr>
                </a:solidFill>
                <a:latin typeface="Arial" pitchFamily="34" charset="0"/>
                <a:ea typeface="+mj-ea"/>
                <a:cs typeface="Arial" pitchFamily="34" charset="0"/>
              </a:defRPr>
            </a:lvl1pPr>
            <a:lvl2pPr algn="l" rtl="0" eaLnBrk="0" fontAlgn="base" hangingPunct="0">
              <a:spcBef>
                <a:spcPct val="0"/>
              </a:spcBef>
              <a:spcAft>
                <a:spcPct val="0"/>
              </a:spcAft>
              <a:defRPr sz="3300"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algn="l" rtl="0" eaLnBrk="0" fontAlgn="base" hangingPunct="0">
              <a:spcBef>
                <a:spcPct val="0"/>
              </a:spcBef>
              <a:spcAft>
                <a:spcPct val="0"/>
              </a:spcAft>
              <a:defRPr sz="3300"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algn="l" rtl="0" eaLnBrk="0" fontAlgn="base" hangingPunct="0">
              <a:spcBef>
                <a:spcPct val="0"/>
              </a:spcBef>
              <a:spcAft>
                <a:spcPct val="0"/>
              </a:spcAft>
              <a:defRPr sz="3300"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algn="l" rtl="0" eaLnBrk="0" fontAlgn="base" hangingPunct="0">
              <a:spcBef>
                <a:spcPct val="0"/>
              </a:spcBef>
              <a:spcAft>
                <a:spcPct val="0"/>
              </a:spcAft>
              <a:defRPr sz="3300"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457200" algn="l" rtl="0" fontAlgn="base">
              <a:spcBef>
                <a:spcPct val="0"/>
              </a:spcBef>
              <a:spcAft>
                <a:spcPct val="0"/>
              </a:spcAft>
              <a:defRPr sz="3300"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914400" algn="l" rtl="0" fontAlgn="base">
              <a:spcBef>
                <a:spcPct val="0"/>
              </a:spcBef>
              <a:spcAft>
                <a:spcPct val="0"/>
              </a:spcAft>
              <a:defRPr sz="3300"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1371600" algn="l" rtl="0" fontAlgn="base">
              <a:spcBef>
                <a:spcPct val="0"/>
              </a:spcBef>
              <a:spcAft>
                <a:spcPct val="0"/>
              </a:spcAft>
              <a:defRPr sz="3300"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1828800" algn="l" rtl="0" fontAlgn="base">
              <a:spcBef>
                <a:spcPct val="0"/>
              </a:spcBef>
              <a:spcAft>
                <a:spcPct val="0"/>
              </a:spcAft>
              <a:defRPr sz="3300"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defTabSz="914400"/>
            <a:r>
              <a:rPr lang="en-US" sz="2000" dirty="0" smtClean="0"/>
              <a:t>Mobile eye tracking and smart headwear</a:t>
            </a:r>
            <a:endParaRPr lang="en-US" sz="2000" dirty="0"/>
          </a:p>
        </p:txBody>
      </p:sp>
      <p:pic>
        <p:nvPicPr>
          <p:cNvPr id="28" name="Picture 27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4736368" y="4286233"/>
            <a:ext cx="1596530" cy="1766827"/>
          </a:xfrm>
          <a:prstGeom prst="rect">
            <a:avLst/>
          </a:prstGeom>
        </p:spPr>
      </p:pic>
      <p:sp>
        <p:nvSpPr>
          <p:cNvPr id="34" name="Rectangle 33"/>
          <p:cNvSpPr>
            <a:spLocks noChangeArrowheads="1"/>
          </p:cNvSpPr>
          <p:nvPr/>
        </p:nvSpPr>
        <p:spPr bwMode="auto">
          <a:xfrm>
            <a:off x="4353886" y="5984719"/>
            <a:ext cx="2003553" cy="58695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square" lIns="90000" tIns="46800" rIns="90000" bIns="46800" anchor="ctr">
            <a:spAutoFit/>
          </a:bodyPr>
          <a:lstStyle>
            <a:lvl1pPr>
              <a:tabLst>
                <a:tab pos="0" algn="l"/>
                <a:tab pos="457200" algn="l"/>
                <a:tab pos="914400" algn="l"/>
                <a:tab pos="1371600" algn="l"/>
                <a:tab pos="1828800" algn="l"/>
                <a:tab pos="2286000" algn="l"/>
                <a:tab pos="2743200" algn="l"/>
                <a:tab pos="3200400" algn="l"/>
                <a:tab pos="3657600" algn="l"/>
                <a:tab pos="4114800" algn="l"/>
                <a:tab pos="4572000" algn="l"/>
                <a:tab pos="5029200" algn="l"/>
                <a:tab pos="5486400" algn="l"/>
                <a:tab pos="5943600" algn="l"/>
                <a:tab pos="6400800" algn="l"/>
                <a:tab pos="6858000" algn="l"/>
                <a:tab pos="7315200" algn="l"/>
                <a:tab pos="7772400" algn="l"/>
                <a:tab pos="8229600" algn="l"/>
                <a:tab pos="8686800" algn="l"/>
                <a:tab pos="9144000" algn="l"/>
              </a:tabLst>
              <a:defRPr>
                <a:solidFill>
                  <a:srgbClr val="000000"/>
                </a:solidFill>
                <a:latin typeface="Arial" panose="020B0604020202020204" pitchFamily="34" charset="0"/>
                <a:cs typeface="Lucida Sans Unicode" panose="020B0602030504020204" pitchFamily="34" charset="0"/>
              </a:defRPr>
            </a:lvl1pPr>
            <a:lvl2pPr>
              <a:tabLst>
                <a:tab pos="0" algn="l"/>
                <a:tab pos="457200" algn="l"/>
                <a:tab pos="914400" algn="l"/>
                <a:tab pos="1371600" algn="l"/>
                <a:tab pos="1828800" algn="l"/>
                <a:tab pos="2286000" algn="l"/>
                <a:tab pos="2743200" algn="l"/>
                <a:tab pos="3200400" algn="l"/>
                <a:tab pos="3657600" algn="l"/>
                <a:tab pos="4114800" algn="l"/>
                <a:tab pos="4572000" algn="l"/>
                <a:tab pos="5029200" algn="l"/>
                <a:tab pos="5486400" algn="l"/>
                <a:tab pos="5943600" algn="l"/>
                <a:tab pos="6400800" algn="l"/>
                <a:tab pos="6858000" algn="l"/>
                <a:tab pos="7315200" algn="l"/>
                <a:tab pos="7772400" algn="l"/>
                <a:tab pos="8229600" algn="l"/>
                <a:tab pos="8686800" algn="l"/>
                <a:tab pos="9144000" algn="l"/>
              </a:tabLst>
              <a:defRPr>
                <a:solidFill>
                  <a:srgbClr val="000000"/>
                </a:solidFill>
                <a:latin typeface="Arial" panose="020B0604020202020204" pitchFamily="34" charset="0"/>
                <a:cs typeface="Lucida Sans Unicode" panose="020B0602030504020204" pitchFamily="34" charset="0"/>
              </a:defRPr>
            </a:lvl2pPr>
            <a:lvl3pPr>
              <a:tabLst>
                <a:tab pos="0" algn="l"/>
                <a:tab pos="457200" algn="l"/>
                <a:tab pos="914400" algn="l"/>
                <a:tab pos="1371600" algn="l"/>
                <a:tab pos="1828800" algn="l"/>
                <a:tab pos="2286000" algn="l"/>
                <a:tab pos="2743200" algn="l"/>
                <a:tab pos="3200400" algn="l"/>
                <a:tab pos="3657600" algn="l"/>
                <a:tab pos="4114800" algn="l"/>
                <a:tab pos="4572000" algn="l"/>
                <a:tab pos="5029200" algn="l"/>
                <a:tab pos="5486400" algn="l"/>
                <a:tab pos="5943600" algn="l"/>
                <a:tab pos="6400800" algn="l"/>
                <a:tab pos="6858000" algn="l"/>
                <a:tab pos="7315200" algn="l"/>
                <a:tab pos="7772400" algn="l"/>
                <a:tab pos="8229600" algn="l"/>
                <a:tab pos="8686800" algn="l"/>
                <a:tab pos="9144000" algn="l"/>
              </a:tabLst>
              <a:defRPr>
                <a:solidFill>
                  <a:srgbClr val="000000"/>
                </a:solidFill>
                <a:latin typeface="Arial" panose="020B0604020202020204" pitchFamily="34" charset="0"/>
                <a:cs typeface="Lucida Sans Unicode" panose="020B0602030504020204" pitchFamily="34" charset="0"/>
              </a:defRPr>
            </a:lvl3pPr>
            <a:lvl4pPr>
              <a:tabLst>
                <a:tab pos="0" algn="l"/>
                <a:tab pos="457200" algn="l"/>
                <a:tab pos="914400" algn="l"/>
                <a:tab pos="1371600" algn="l"/>
                <a:tab pos="1828800" algn="l"/>
                <a:tab pos="2286000" algn="l"/>
                <a:tab pos="2743200" algn="l"/>
                <a:tab pos="3200400" algn="l"/>
                <a:tab pos="3657600" algn="l"/>
                <a:tab pos="4114800" algn="l"/>
                <a:tab pos="4572000" algn="l"/>
                <a:tab pos="5029200" algn="l"/>
                <a:tab pos="5486400" algn="l"/>
                <a:tab pos="5943600" algn="l"/>
                <a:tab pos="6400800" algn="l"/>
                <a:tab pos="6858000" algn="l"/>
                <a:tab pos="7315200" algn="l"/>
                <a:tab pos="7772400" algn="l"/>
                <a:tab pos="8229600" algn="l"/>
                <a:tab pos="8686800" algn="l"/>
                <a:tab pos="9144000" algn="l"/>
              </a:tabLst>
              <a:defRPr>
                <a:solidFill>
                  <a:srgbClr val="000000"/>
                </a:solidFill>
                <a:latin typeface="Arial" panose="020B0604020202020204" pitchFamily="34" charset="0"/>
                <a:cs typeface="Lucida Sans Unicode" panose="020B0602030504020204" pitchFamily="34" charset="0"/>
              </a:defRPr>
            </a:lvl4pPr>
            <a:lvl5pPr>
              <a:tabLst>
                <a:tab pos="0" algn="l"/>
                <a:tab pos="457200" algn="l"/>
                <a:tab pos="914400" algn="l"/>
                <a:tab pos="1371600" algn="l"/>
                <a:tab pos="1828800" algn="l"/>
                <a:tab pos="2286000" algn="l"/>
                <a:tab pos="2743200" algn="l"/>
                <a:tab pos="3200400" algn="l"/>
                <a:tab pos="3657600" algn="l"/>
                <a:tab pos="4114800" algn="l"/>
                <a:tab pos="4572000" algn="l"/>
                <a:tab pos="5029200" algn="l"/>
                <a:tab pos="5486400" algn="l"/>
                <a:tab pos="5943600" algn="l"/>
                <a:tab pos="6400800" algn="l"/>
                <a:tab pos="6858000" algn="l"/>
                <a:tab pos="7315200" algn="l"/>
                <a:tab pos="7772400" algn="l"/>
                <a:tab pos="8229600" algn="l"/>
                <a:tab pos="8686800" algn="l"/>
                <a:tab pos="9144000" algn="l"/>
              </a:tabLst>
              <a:defRPr>
                <a:solidFill>
                  <a:srgbClr val="000000"/>
                </a:solidFill>
                <a:latin typeface="Arial" panose="020B0604020202020204" pitchFamily="34" charset="0"/>
                <a:cs typeface="Lucida Sans Unicode" panose="020B0602030504020204" pitchFamily="34" charset="0"/>
              </a:defRPr>
            </a:lvl5pPr>
            <a:lvl6pPr marL="2514600" indent="-228600" defTabSz="457200" fontAlgn="base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57200" algn="l"/>
                <a:tab pos="914400" algn="l"/>
                <a:tab pos="1371600" algn="l"/>
                <a:tab pos="1828800" algn="l"/>
                <a:tab pos="2286000" algn="l"/>
                <a:tab pos="2743200" algn="l"/>
                <a:tab pos="3200400" algn="l"/>
                <a:tab pos="3657600" algn="l"/>
                <a:tab pos="4114800" algn="l"/>
                <a:tab pos="4572000" algn="l"/>
                <a:tab pos="5029200" algn="l"/>
                <a:tab pos="5486400" algn="l"/>
                <a:tab pos="5943600" algn="l"/>
                <a:tab pos="6400800" algn="l"/>
                <a:tab pos="6858000" algn="l"/>
                <a:tab pos="7315200" algn="l"/>
                <a:tab pos="7772400" algn="l"/>
                <a:tab pos="8229600" algn="l"/>
                <a:tab pos="8686800" algn="l"/>
                <a:tab pos="9144000" algn="l"/>
              </a:tabLst>
              <a:defRPr>
                <a:solidFill>
                  <a:srgbClr val="000000"/>
                </a:solidFill>
                <a:latin typeface="Arial" panose="020B0604020202020204" pitchFamily="34" charset="0"/>
                <a:cs typeface="Lucida Sans Unicode" panose="020B0602030504020204" pitchFamily="34" charset="0"/>
              </a:defRPr>
            </a:lvl6pPr>
            <a:lvl7pPr marL="2971800" indent="-228600" defTabSz="457200" fontAlgn="base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57200" algn="l"/>
                <a:tab pos="914400" algn="l"/>
                <a:tab pos="1371600" algn="l"/>
                <a:tab pos="1828800" algn="l"/>
                <a:tab pos="2286000" algn="l"/>
                <a:tab pos="2743200" algn="l"/>
                <a:tab pos="3200400" algn="l"/>
                <a:tab pos="3657600" algn="l"/>
                <a:tab pos="4114800" algn="l"/>
                <a:tab pos="4572000" algn="l"/>
                <a:tab pos="5029200" algn="l"/>
                <a:tab pos="5486400" algn="l"/>
                <a:tab pos="5943600" algn="l"/>
                <a:tab pos="6400800" algn="l"/>
                <a:tab pos="6858000" algn="l"/>
                <a:tab pos="7315200" algn="l"/>
                <a:tab pos="7772400" algn="l"/>
                <a:tab pos="8229600" algn="l"/>
                <a:tab pos="8686800" algn="l"/>
                <a:tab pos="9144000" algn="l"/>
              </a:tabLst>
              <a:defRPr>
                <a:solidFill>
                  <a:srgbClr val="000000"/>
                </a:solidFill>
                <a:latin typeface="Arial" panose="020B0604020202020204" pitchFamily="34" charset="0"/>
                <a:cs typeface="Lucida Sans Unicode" panose="020B0602030504020204" pitchFamily="34" charset="0"/>
              </a:defRPr>
            </a:lvl7pPr>
            <a:lvl8pPr marL="3429000" indent="-228600" defTabSz="457200" fontAlgn="base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57200" algn="l"/>
                <a:tab pos="914400" algn="l"/>
                <a:tab pos="1371600" algn="l"/>
                <a:tab pos="1828800" algn="l"/>
                <a:tab pos="2286000" algn="l"/>
                <a:tab pos="2743200" algn="l"/>
                <a:tab pos="3200400" algn="l"/>
                <a:tab pos="3657600" algn="l"/>
                <a:tab pos="4114800" algn="l"/>
                <a:tab pos="4572000" algn="l"/>
                <a:tab pos="5029200" algn="l"/>
                <a:tab pos="5486400" algn="l"/>
                <a:tab pos="5943600" algn="l"/>
                <a:tab pos="6400800" algn="l"/>
                <a:tab pos="6858000" algn="l"/>
                <a:tab pos="7315200" algn="l"/>
                <a:tab pos="7772400" algn="l"/>
                <a:tab pos="8229600" algn="l"/>
                <a:tab pos="8686800" algn="l"/>
                <a:tab pos="9144000" algn="l"/>
              </a:tabLst>
              <a:defRPr>
                <a:solidFill>
                  <a:srgbClr val="000000"/>
                </a:solidFill>
                <a:latin typeface="Arial" panose="020B0604020202020204" pitchFamily="34" charset="0"/>
                <a:cs typeface="Lucida Sans Unicode" panose="020B0602030504020204" pitchFamily="34" charset="0"/>
              </a:defRPr>
            </a:lvl8pPr>
            <a:lvl9pPr marL="3886200" indent="-228600" defTabSz="457200" fontAlgn="base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57200" algn="l"/>
                <a:tab pos="914400" algn="l"/>
                <a:tab pos="1371600" algn="l"/>
                <a:tab pos="1828800" algn="l"/>
                <a:tab pos="2286000" algn="l"/>
                <a:tab pos="2743200" algn="l"/>
                <a:tab pos="3200400" algn="l"/>
                <a:tab pos="3657600" algn="l"/>
                <a:tab pos="4114800" algn="l"/>
                <a:tab pos="4572000" algn="l"/>
                <a:tab pos="5029200" algn="l"/>
                <a:tab pos="5486400" algn="l"/>
                <a:tab pos="5943600" algn="l"/>
                <a:tab pos="6400800" algn="l"/>
                <a:tab pos="6858000" algn="l"/>
                <a:tab pos="7315200" algn="l"/>
                <a:tab pos="7772400" algn="l"/>
                <a:tab pos="8229600" algn="l"/>
                <a:tab pos="8686800" algn="l"/>
                <a:tab pos="9144000" algn="l"/>
              </a:tabLst>
              <a:defRPr>
                <a:solidFill>
                  <a:srgbClr val="000000"/>
                </a:solidFill>
                <a:latin typeface="Arial" panose="020B0604020202020204" pitchFamily="34" charset="0"/>
                <a:cs typeface="Lucida Sans Unicode" panose="020B0602030504020204" pitchFamily="34" charset="0"/>
              </a:defRPr>
            </a:lvl9pPr>
          </a:lstStyle>
          <a:p>
            <a:pPr>
              <a:buClrTx/>
              <a:buFontTx/>
              <a:buNone/>
            </a:pPr>
            <a:r>
              <a:rPr lang="fi-FI" sz="1600" dirty="0" smtClean="0">
                <a:cs typeface="Arial" panose="020B0604020202020204" pitchFamily="34" charset="0"/>
              </a:rPr>
              <a:t>Near-eye-display</a:t>
            </a:r>
          </a:p>
          <a:p>
            <a:pPr>
              <a:buClrTx/>
              <a:buFontTx/>
              <a:buNone/>
            </a:pPr>
            <a:r>
              <a:rPr lang="fi-FI" altLang="en-US" sz="1600" dirty="0" smtClean="0">
                <a:cs typeface="Arial" panose="020B0604020202020204" pitchFamily="34" charset="0"/>
              </a:rPr>
              <a:t>TUT &amp; Nokia</a:t>
            </a:r>
            <a:endParaRPr lang="fi-FI" altLang="en-US" sz="1600" dirty="0">
              <a:cs typeface="Arial" panose="020B0604020202020204" pitchFamily="34" charset="0"/>
            </a:endParaRPr>
          </a:p>
        </p:txBody>
      </p:sp>
      <p:sp>
        <p:nvSpPr>
          <p:cNvPr id="37" name="Rectangle 36"/>
          <p:cNvSpPr>
            <a:spLocks noChangeArrowheads="1"/>
          </p:cNvSpPr>
          <p:nvPr/>
        </p:nvSpPr>
        <p:spPr bwMode="auto">
          <a:xfrm>
            <a:off x="7322647" y="5345945"/>
            <a:ext cx="1545587" cy="58695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square" lIns="90000" tIns="46800" rIns="90000" bIns="46800" anchor="ctr">
            <a:spAutoFit/>
          </a:bodyPr>
          <a:lstStyle>
            <a:lvl1pPr>
              <a:tabLst>
                <a:tab pos="0" algn="l"/>
                <a:tab pos="457200" algn="l"/>
                <a:tab pos="914400" algn="l"/>
                <a:tab pos="1371600" algn="l"/>
                <a:tab pos="1828800" algn="l"/>
                <a:tab pos="2286000" algn="l"/>
                <a:tab pos="2743200" algn="l"/>
                <a:tab pos="3200400" algn="l"/>
                <a:tab pos="3657600" algn="l"/>
                <a:tab pos="4114800" algn="l"/>
                <a:tab pos="4572000" algn="l"/>
                <a:tab pos="5029200" algn="l"/>
                <a:tab pos="5486400" algn="l"/>
                <a:tab pos="5943600" algn="l"/>
                <a:tab pos="6400800" algn="l"/>
                <a:tab pos="6858000" algn="l"/>
                <a:tab pos="7315200" algn="l"/>
                <a:tab pos="7772400" algn="l"/>
                <a:tab pos="8229600" algn="l"/>
                <a:tab pos="8686800" algn="l"/>
                <a:tab pos="9144000" algn="l"/>
              </a:tabLst>
              <a:defRPr>
                <a:solidFill>
                  <a:srgbClr val="000000"/>
                </a:solidFill>
                <a:latin typeface="Arial" panose="020B0604020202020204" pitchFamily="34" charset="0"/>
                <a:cs typeface="Lucida Sans Unicode" panose="020B0602030504020204" pitchFamily="34" charset="0"/>
              </a:defRPr>
            </a:lvl1pPr>
            <a:lvl2pPr>
              <a:tabLst>
                <a:tab pos="0" algn="l"/>
                <a:tab pos="457200" algn="l"/>
                <a:tab pos="914400" algn="l"/>
                <a:tab pos="1371600" algn="l"/>
                <a:tab pos="1828800" algn="l"/>
                <a:tab pos="2286000" algn="l"/>
                <a:tab pos="2743200" algn="l"/>
                <a:tab pos="3200400" algn="l"/>
                <a:tab pos="3657600" algn="l"/>
                <a:tab pos="4114800" algn="l"/>
                <a:tab pos="4572000" algn="l"/>
                <a:tab pos="5029200" algn="l"/>
                <a:tab pos="5486400" algn="l"/>
                <a:tab pos="5943600" algn="l"/>
                <a:tab pos="6400800" algn="l"/>
                <a:tab pos="6858000" algn="l"/>
                <a:tab pos="7315200" algn="l"/>
                <a:tab pos="7772400" algn="l"/>
                <a:tab pos="8229600" algn="l"/>
                <a:tab pos="8686800" algn="l"/>
                <a:tab pos="9144000" algn="l"/>
              </a:tabLst>
              <a:defRPr>
                <a:solidFill>
                  <a:srgbClr val="000000"/>
                </a:solidFill>
                <a:latin typeface="Arial" panose="020B0604020202020204" pitchFamily="34" charset="0"/>
                <a:cs typeface="Lucida Sans Unicode" panose="020B0602030504020204" pitchFamily="34" charset="0"/>
              </a:defRPr>
            </a:lvl2pPr>
            <a:lvl3pPr>
              <a:tabLst>
                <a:tab pos="0" algn="l"/>
                <a:tab pos="457200" algn="l"/>
                <a:tab pos="914400" algn="l"/>
                <a:tab pos="1371600" algn="l"/>
                <a:tab pos="1828800" algn="l"/>
                <a:tab pos="2286000" algn="l"/>
                <a:tab pos="2743200" algn="l"/>
                <a:tab pos="3200400" algn="l"/>
                <a:tab pos="3657600" algn="l"/>
                <a:tab pos="4114800" algn="l"/>
                <a:tab pos="4572000" algn="l"/>
                <a:tab pos="5029200" algn="l"/>
                <a:tab pos="5486400" algn="l"/>
                <a:tab pos="5943600" algn="l"/>
                <a:tab pos="6400800" algn="l"/>
                <a:tab pos="6858000" algn="l"/>
                <a:tab pos="7315200" algn="l"/>
                <a:tab pos="7772400" algn="l"/>
                <a:tab pos="8229600" algn="l"/>
                <a:tab pos="8686800" algn="l"/>
                <a:tab pos="9144000" algn="l"/>
              </a:tabLst>
              <a:defRPr>
                <a:solidFill>
                  <a:srgbClr val="000000"/>
                </a:solidFill>
                <a:latin typeface="Arial" panose="020B0604020202020204" pitchFamily="34" charset="0"/>
                <a:cs typeface="Lucida Sans Unicode" panose="020B0602030504020204" pitchFamily="34" charset="0"/>
              </a:defRPr>
            </a:lvl3pPr>
            <a:lvl4pPr>
              <a:tabLst>
                <a:tab pos="0" algn="l"/>
                <a:tab pos="457200" algn="l"/>
                <a:tab pos="914400" algn="l"/>
                <a:tab pos="1371600" algn="l"/>
                <a:tab pos="1828800" algn="l"/>
                <a:tab pos="2286000" algn="l"/>
                <a:tab pos="2743200" algn="l"/>
                <a:tab pos="3200400" algn="l"/>
                <a:tab pos="3657600" algn="l"/>
                <a:tab pos="4114800" algn="l"/>
                <a:tab pos="4572000" algn="l"/>
                <a:tab pos="5029200" algn="l"/>
                <a:tab pos="5486400" algn="l"/>
                <a:tab pos="5943600" algn="l"/>
                <a:tab pos="6400800" algn="l"/>
                <a:tab pos="6858000" algn="l"/>
                <a:tab pos="7315200" algn="l"/>
                <a:tab pos="7772400" algn="l"/>
                <a:tab pos="8229600" algn="l"/>
                <a:tab pos="8686800" algn="l"/>
                <a:tab pos="9144000" algn="l"/>
              </a:tabLst>
              <a:defRPr>
                <a:solidFill>
                  <a:srgbClr val="000000"/>
                </a:solidFill>
                <a:latin typeface="Arial" panose="020B0604020202020204" pitchFamily="34" charset="0"/>
                <a:cs typeface="Lucida Sans Unicode" panose="020B0602030504020204" pitchFamily="34" charset="0"/>
              </a:defRPr>
            </a:lvl4pPr>
            <a:lvl5pPr>
              <a:tabLst>
                <a:tab pos="0" algn="l"/>
                <a:tab pos="457200" algn="l"/>
                <a:tab pos="914400" algn="l"/>
                <a:tab pos="1371600" algn="l"/>
                <a:tab pos="1828800" algn="l"/>
                <a:tab pos="2286000" algn="l"/>
                <a:tab pos="2743200" algn="l"/>
                <a:tab pos="3200400" algn="l"/>
                <a:tab pos="3657600" algn="l"/>
                <a:tab pos="4114800" algn="l"/>
                <a:tab pos="4572000" algn="l"/>
                <a:tab pos="5029200" algn="l"/>
                <a:tab pos="5486400" algn="l"/>
                <a:tab pos="5943600" algn="l"/>
                <a:tab pos="6400800" algn="l"/>
                <a:tab pos="6858000" algn="l"/>
                <a:tab pos="7315200" algn="l"/>
                <a:tab pos="7772400" algn="l"/>
                <a:tab pos="8229600" algn="l"/>
                <a:tab pos="8686800" algn="l"/>
                <a:tab pos="9144000" algn="l"/>
              </a:tabLst>
              <a:defRPr>
                <a:solidFill>
                  <a:srgbClr val="000000"/>
                </a:solidFill>
                <a:latin typeface="Arial" panose="020B0604020202020204" pitchFamily="34" charset="0"/>
                <a:cs typeface="Lucida Sans Unicode" panose="020B0602030504020204" pitchFamily="34" charset="0"/>
              </a:defRPr>
            </a:lvl5pPr>
            <a:lvl6pPr marL="2514600" indent="-228600" defTabSz="457200" fontAlgn="base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57200" algn="l"/>
                <a:tab pos="914400" algn="l"/>
                <a:tab pos="1371600" algn="l"/>
                <a:tab pos="1828800" algn="l"/>
                <a:tab pos="2286000" algn="l"/>
                <a:tab pos="2743200" algn="l"/>
                <a:tab pos="3200400" algn="l"/>
                <a:tab pos="3657600" algn="l"/>
                <a:tab pos="4114800" algn="l"/>
                <a:tab pos="4572000" algn="l"/>
                <a:tab pos="5029200" algn="l"/>
                <a:tab pos="5486400" algn="l"/>
                <a:tab pos="5943600" algn="l"/>
                <a:tab pos="6400800" algn="l"/>
                <a:tab pos="6858000" algn="l"/>
                <a:tab pos="7315200" algn="l"/>
                <a:tab pos="7772400" algn="l"/>
                <a:tab pos="8229600" algn="l"/>
                <a:tab pos="8686800" algn="l"/>
                <a:tab pos="9144000" algn="l"/>
              </a:tabLst>
              <a:defRPr>
                <a:solidFill>
                  <a:srgbClr val="000000"/>
                </a:solidFill>
                <a:latin typeface="Arial" panose="020B0604020202020204" pitchFamily="34" charset="0"/>
                <a:cs typeface="Lucida Sans Unicode" panose="020B0602030504020204" pitchFamily="34" charset="0"/>
              </a:defRPr>
            </a:lvl6pPr>
            <a:lvl7pPr marL="2971800" indent="-228600" defTabSz="457200" fontAlgn="base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57200" algn="l"/>
                <a:tab pos="914400" algn="l"/>
                <a:tab pos="1371600" algn="l"/>
                <a:tab pos="1828800" algn="l"/>
                <a:tab pos="2286000" algn="l"/>
                <a:tab pos="2743200" algn="l"/>
                <a:tab pos="3200400" algn="l"/>
                <a:tab pos="3657600" algn="l"/>
                <a:tab pos="4114800" algn="l"/>
                <a:tab pos="4572000" algn="l"/>
                <a:tab pos="5029200" algn="l"/>
                <a:tab pos="5486400" algn="l"/>
                <a:tab pos="5943600" algn="l"/>
                <a:tab pos="6400800" algn="l"/>
                <a:tab pos="6858000" algn="l"/>
                <a:tab pos="7315200" algn="l"/>
                <a:tab pos="7772400" algn="l"/>
                <a:tab pos="8229600" algn="l"/>
                <a:tab pos="8686800" algn="l"/>
                <a:tab pos="9144000" algn="l"/>
              </a:tabLst>
              <a:defRPr>
                <a:solidFill>
                  <a:srgbClr val="000000"/>
                </a:solidFill>
                <a:latin typeface="Arial" panose="020B0604020202020204" pitchFamily="34" charset="0"/>
                <a:cs typeface="Lucida Sans Unicode" panose="020B0602030504020204" pitchFamily="34" charset="0"/>
              </a:defRPr>
            </a:lvl7pPr>
            <a:lvl8pPr marL="3429000" indent="-228600" defTabSz="457200" fontAlgn="base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57200" algn="l"/>
                <a:tab pos="914400" algn="l"/>
                <a:tab pos="1371600" algn="l"/>
                <a:tab pos="1828800" algn="l"/>
                <a:tab pos="2286000" algn="l"/>
                <a:tab pos="2743200" algn="l"/>
                <a:tab pos="3200400" algn="l"/>
                <a:tab pos="3657600" algn="l"/>
                <a:tab pos="4114800" algn="l"/>
                <a:tab pos="4572000" algn="l"/>
                <a:tab pos="5029200" algn="l"/>
                <a:tab pos="5486400" algn="l"/>
                <a:tab pos="5943600" algn="l"/>
                <a:tab pos="6400800" algn="l"/>
                <a:tab pos="6858000" algn="l"/>
                <a:tab pos="7315200" algn="l"/>
                <a:tab pos="7772400" algn="l"/>
                <a:tab pos="8229600" algn="l"/>
                <a:tab pos="8686800" algn="l"/>
                <a:tab pos="9144000" algn="l"/>
              </a:tabLst>
              <a:defRPr>
                <a:solidFill>
                  <a:srgbClr val="000000"/>
                </a:solidFill>
                <a:latin typeface="Arial" panose="020B0604020202020204" pitchFamily="34" charset="0"/>
                <a:cs typeface="Lucida Sans Unicode" panose="020B0602030504020204" pitchFamily="34" charset="0"/>
              </a:defRPr>
            </a:lvl8pPr>
            <a:lvl9pPr marL="3886200" indent="-228600" defTabSz="457200" fontAlgn="base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57200" algn="l"/>
                <a:tab pos="914400" algn="l"/>
                <a:tab pos="1371600" algn="l"/>
                <a:tab pos="1828800" algn="l"/>
                <a:tab pos="2286000" algn="l"/>
                <a:tab pos="2743200" algn="l"/>
                <a:tab pos="3200400" algn="l"/>
                <a:tab pos="3657600" algn="l"/>
                <a:tab pos="4114800" algn="l"/>
                <a:tab pos="4572000" algn="l"/>
                <a:tab pos="5029200" algn="l"/>
                <a:tab pos="5486400" algn="l"/>
                <a:tab pos="5943600" algn="l"/>
                <a:tab pos="6400800" algn="l"/>
                <a:tab pos="6858000" algn="l"/>
                <a:tab pos="7315200" algn="l"/>
                <a:tab pos="7772400" algn="l"/>
                <a:tab pos="8229600" algn="l"/>
                <a:tab pos="8686800" algn="l"/>
                <a:tab pos="9144000" algn="l"/>
              </a:tabLst>
              <a:defRPr>
                <a:solidFill>
                  <a:srgbClr val="000000"/>
                </a:solidFill>
                <a:latin typeface="Arial" panose="020B0604020202020204" pitchFamily="34" charset="0"/>
                <a:cs typeface="Lucida Sans Unicode" panose="020B0602030504020204" pitchFamily="34" charset="0"/>
              </a:defRPr>
            </a:lvl9pPr>
          </a:lstStyle>
          <a:p>
            <a:pPr>
              <a:buClrTx/>
              <a:buFontTx/>
              <a:buNone/>
            </a:pPr>
            <a:r>
              <a:rPr lang="fi-FI" sz="1600" dirty="0" smtClean="0">
                <a:cs typeface="Arial" panose="020B0604020202020204" pitchFamily="34" charset="0"/>
              </a:rPr>
              <a:t>Tobii mobile eye tracker</a:t>
            </a:r>
            <a:endParaRPr lang="fi-FI" altLang="en-US" sz="1600" dirty="0">
              <a:cs typeface="Arial" panose="020B0604020202020204" pitchFamily="34" charset="0"/>
            </a:endParaRPr>
          </a:p>
        </p:txBody>
      </p:sp>
      <p:sp>
        <p:nvSpPr>
          <p:cNvPr id="39" name="Rectangle 38"/>
          <p:cNvSpPr>
            <a:spLocks noChangeArrowheads="1"/>
          </p:cNvSpPr>
          <p:nvPr/>
        </p:nvSpPr>
        <p:spPr bwMode="auto">
          <a:xfrm>
            <a:off x="119892" y="5726746"/>
            <a:ext cx="2564585" cy="83317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square" lIns="90000" tIns="46800" rIns="90000" bIns="46800" anchor="ctr">
            <a:spAutoFit/>
          </a:bodyPr>
          <a:lstStyle>
            <a:lvl1pPr>
              <a:tabLst>
                <a:tab pos="0" algn="l"/>
                <a:tab pos="457200" algn="l"/>
                <a:tab pos="914400" algn="l"/>
                <a:tab pos="1371600" algn="l"/>
                <a:tab pos="1828800" algn="l"/>
                <a:tab pos="2286000" algn="l"/>
                <a:tab pos="2743200" algn="l"/>
                <a:tab pos="3200400" algn="l"/>
                <a:tab pos="3657600" algn="l"/>
                <a:tab pos="4114800" algn="l"/>
                <a:tab pos="4572000" algn="l"/>
                <a:tab pos="5029200" algn="l"/>
                <a:tab pos="5486400" algn="l"/>
                <a:tab pos="5943600" algn="l"/>
                <a:tab pos="6400800" algn="l"/>
                <a:tab pos="6858000" algn="l"/>
                <a:tab pos="7315200" algn="l"/>
                <a:tab pos="7772400" algn="l"/>
                <a:tab pos="8229600" algn="l"/>
                <a:tab pos="8686800" algn="l"/>
                <a:tab pos="9144000" algn="l"/>
              </a:tabLst>
              <a:defRPr>
                <a:solidFill>
                  <a:srgbClr val="000000"/>
                </a:solidFill>
                <a:latin typeface="Arial" panose="020B0604020202020204" pitchFamily="34" charset="0"/>
                <a:cs typeface="Lucida Sans Unicode" panose="020B0602030504020204" pitchFamily="34" charset="0"/>
              </a:defRPr>
            </a:lvl1pPr>
            <a:lvl2pPr>
              <a:tabLst>
                <a:tab pos="0" algn="l"/>
                <a:tab pos="457200" algn="l"/>
                <a:tab pos="914400" algn="l"/>
                <a:tab pos="1371600" algn="l"/>
                <a:tab pos="1828800" algn="l"/>
                <a:tab pos="2286000" algn="l"/>
                <a:tab pos="2743200" algn="l"/>
                <a:tab pos="3200400" algn="l"/>
                <a:tab pos="3657600" algn="l"/>
                <a:tab pos="4114800" algn="l"/>
                <a:tab pos="4572000" algn="l"/>
                <a:tab pos="5029200" algn="l"/>
                <a:tab pos="5486400" algn="l"/>
                <a:tab pos="5943600" algn="l"/>
                <a:tab pos="6400800" algn="l"/>
                <a:tab pos="6858000" algn="l"/>
                <a:tab pos="7315200" algn="l"/>
                <a:tab pos="7772400" algn="l"/>
                <a:tab pos="8229600" algn="l"/>
                <a:tab pos="8686800" algn="l"/>
                <a:tab pos="9144000" algn="l"/>
              </a:tabLst>
              <a:defRPr>
                <a:solidFill>
                  <a:srgbClr val="000000"/>
                </a:solidFill>
                <a:latin typeface="Arial" panose="020B0604020202020204" pitchFamily="34" charset="0"/>
                <a:cs typeface="Lucida Sans Unicode" panose="020B0602030504020204" pitchFamily="34" charset="0"/>
              </a:defRPr>
            </a:lvl2pPr>
            <a:lvl3pPr>
              <a:tabLst>
                <a:tab pos="0" algn="l"/>
                <a:tab pos="457200" algn="l"/>
                <a:tab pos="914400" algn="l"/>
                <a:tab pos="1371600" algn="l"/>
                <a:tab pos="1828800" algn="l"/>
                <a:tab pos="2286000" algn="l"/>
                <a:tab pos="2743200" algn="l"/>
                <a:tab pos="3200400" algn="l"/>
                <a:tab pos="3657600" algn="l"/>
                <a:tab pos="4114800" algn="l"/>
                <a:tab pos="4572000" algn="l"/>
                <a:tab pos="5029200" algn="l"/>
                <a:tab pos="5486400" algn="l"/>
                <a:tab pos="5943600" algn="l"/>
                <a:tab pos="6400800" algn="l"/>
                <a:tab pos="6858000" algn="l"/>
                <a:tab pos="7315200" algn="l"/>
                <a:tab pos="7772400" algn="l"/>
                <a:tab pos="8229600" algn="l"/>
                <a:tab pos="8686800" algn="l"/>
                <a:tab pos="9144000" algn="l"/>
              </a:tabLst>
              <a:defRPr>
                <a:solidFill>
                  <a:srgbClr val="000000"/>
                </a:solidFill>
                <a:latin typeface="Arial" panose="020B0604020202020204" pitchFamily="34" charset="0"/>
                <a:cs typeface="Lucida Sans Unicode" panose="020B0602030504020204" pitchFamily="34" charset="0"/>
              </a:defRPr>
            </a:lvl3pPr>
            <a:lvl4pPr>
              <a:tabLst>
                <a:tab pos="0" algn="l"/>
                <a:tab pos="457200" algn="l"/>
                <a:tab pos="914400" algn="l"/>
                <a:tab pos="1371600" algn="l"/>
                <a:tab pos="1828800" algn="l"/>
                <a:tab pos="2286000" algn="l"/>
                <a:tab pos="2743200" algn="l"/>
                <a:tab pos="3200400" algn="l"/>
                <a:tab pos="3657600" algn="l"/>
                <a:tab pos="4114800" algn="l"/>
                <a:tab pos="4572000" algn="l"/>
                <a:tab pos="5029200" algn="l"/>
                <a:tab pos="5486400" algn="l"/>
                <a:tab pos="5943600" algn="l"/>
                <a:tab pos="6400800" algn="l"/>
                <a:tab pos="6858000" algn="l"/>
                <a:tab pos="7315200" algn="l"/>
                <a:tab pos="7772400" algn="l"/>
                <a:tab pos="8229600" algn="l"/>
                <a:tab pos="8686800" algn="l"/>
                <a:tab pos="9144000" algn="l"/>
              </a:tabLst>
              <a:defRPr>
                <a:solidFill>
                  <a:srgbClr val="000000"/>
                </a:solidFill>
                <a:latin typeface="Arial" panose="020B0604020202020204" pitchFamily="34" charset="0"/>
                <a:cs typeface="Lucida Sans Unicode" panose="020B0602030504020204" pitchFamily="34" charset="0"/>
              </a:defRPr>
            </a:lvl4pPr>
            <a:lvl5pPr>
              <a:tabLst>
                <a:tab pos="0" algn="l"/>
                <a:tab pos="457200" algn="l"/>
                <a:tab pos="914400" algn="l"/>
                <a:tab pos="1371600" algn="l"/>
                <a:tab pos="1828800" algn="l"/>
                <a:tab pos="2286000" algn="l"/>
                <a:tab pos="2743200" algn="l"/>
                <a:tab pos="3200400" algn="l"/>
                <a:tab pos="3657600" algn="l"/>
                <a:tab pos="4114800" algn="l"/>
                <a:tab pos="4572000" algn="l"/>
                <a:tab pos="5029200" algn="l"/>
                <a:tab pos="5486400" algn="l"/>
                <a:tab pos="5943600" algn="l"/>
                <a:tab pos="6400800" algn="l"/>
                <a:tab pos="6858000" algn="l"/>
                <a:tab pos="7315200" algn="l"/>
                <a:tab pos="7772400" algn="l"/>
                <a:tab pos="8229600" algn="l"/>
                <a:tab pos="8686800" algn="l"/>
                <a:tab pos="9144000" algn="l"/>
              </a:tabLst>
              <a:defRPr>
                <a:solidFill>
                  <a:srgbClr val="000000"/>
                </a:solidFill>
                <a:latin typeface="Arial" panose="020B0604020202020204" pitchFamily="34" charset="0"/>
                <a:cs typeface="Lucida Sans Unicode" panose="020B0602030504020204" pitchFamily="34" charset="0"/>
              </a:defRPr>
            </a:lvl5pPr>
            <a:lvl6pPr marL="2514600" indent="-228600" defTabSz="457200" fontAlgn="base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57200" algn="l"/>
                <a:tab pos="914400" algn="l"/>
                <a:tab pos="1371600" algn="l"/>
                <a:tab pos="1828800" algn="l"/>
                <a:tab pos="2286000" algn="l"/>
                <a:tab pos="2743200" algn="l"/>
                <a:tab pos="3200400" algn="l"/>
                <a:tab pos="3657600" algn="l"/>
                <a:tab pos="4114800" algn="l"/>
                <a:tab pos="4572000" algn="l"/>
                <a:tab pos="5029200" algn="l"/>
                <a:tab pos="5486400" algn="l"/>
                <a:tab pos="5943600" algn="l"/>
                <a:tab pos="6400800" algn="l"/>
                <a:tab pos="6858000" algn="l"/>
                <a:tab pos="7315200" algn="l"/>
                <a:tab pos="7772400" algn="l"/>
                <a:tab pos="8229600" algn="l"/>
                <a:tab pos="8686800" algn="l"/>
                <a:tab pos="9144000" algn="l"/>
              </a:tabLst>
              <a:defRPr>
                <a:solidFill>
                  <a:srgbClr val="000000"/>
                </a:solidFill>
                <a:latin typeface="Arial" panose="020B0604020202020204" pitchFamily="34" charset="0"/>
                <a:cs typeface="Lucida Sans Unicode" panose="020B0602030504020204" pitchFamily="34" charset="0"/>
              </a:defRPr>
            </a:lvl6pPr>
            <a:lvl7pPr marL="2971800" indent="-228600" defTabSz="457200" fontAlgn="base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57200" algn="l"/>
                <a:tab pos="914400" algn="l"/>
                <a:tab pos="1371600" algn="l"/>
                <a:tab pos="1828800" algn="l"/>
                <a:tab pos="2286000" algn="l"/>
                <a:tab pos="2743200" algn="l"/>
                <a:tab pos="3200400" algn="l"/>
                <a:tab pos="3657600" algn="l"/>
                <a:tab pos="4114800" algn="l"/>
                <a:tab pos="4572000" algn="l"/>
                <a:tab pos="5029200" algn="l"/>
                <a:tab pos="5486400" algn="l"/>
                <a:tab pos="5943600" algn="l"/>
                <a:tab pos="6400800" algn="l"/>
                <a:tab pos="6858000" algn="l"/>
                <a:tab pos="7315200" algn="l"/>
                <a:tab pos="7772400" algn="l"/>
                <a:tab pos="8229600" algn="l"/>
                <a:tab pos="8686800" algn="l"/>
                <a:tab pos="9144000" algn="l"/>
              </a:tabLst>
              <a:defRPr>
                <a:solidFill>
                  <a:srgbClr val="000000"/>
                </a:solidFill>
                <a:latin typeface="Arial" panose="020B0604020202020204" pitchFamily="34" charset="0"/>
                <a:cs typeface="Lucida Sans Unicode" panose="020B0602030504020204" pitchFamily="34" charset="0"/>
              </a:defRPr>
            </a:lvl7pPr>
            <a:lvl8pPr marL="3429000" indent="-228600" defTabSz="457200" fontAlgn="base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57200" algn="l"/>
                <a:tab pos="914400" algn="l"/>
                <a:tab pos="1371600" algn="l"/>
                <a:tab pos="1828800" algn="l"/>
                <a:tab pos="2286000" algn="l"/>
                <a:tab pos="2743200" algn="l"/>
                <a:tab pos="3200400" algn="l"/>
                <a:tab pos="3657600" algn="l"/>
                <a:tab pos="4114800" algn="l"/>
                <a:tab pos="4572000" algn="l"/>
                <a:tab pos="5029200" algn="l"/>
                <a:tab pos="5486400" algn="l"/>
                <a:tab pos="5943600" algn="l"/>
                <a:tab pos="6400800" algn="l"/>
                <a:tab pos="6858000" algn="l"/>
                <a:tab pos="7315200" algn="l"/>
                <a:tab pos="7772400" algn="l"/>
                <a:tab pos="8229600" algn="l"/>
                <a:tab pos="8686800" algn="l"/>
                <a:tab pos="9144000" algn="l"/>
              </a:tabLst>
              <a:defRPr>
                <a:solidFill>
                  <a:srgbClr val="000000"/>
                </a:solidFill>
                <a:latin typeface="Arial" panose="020B0604020202020204" pitchFamily="34" charset="0"/>
                <a:cs typeface="Lucida Sans Unicode" panose="020B0602030504020204" pitchFamily="34" charset="0"/>
              </a:defRPr>
            </a:lvl8pPr>
            <a:lvl9pPr marL="3886200" indent="-228600" defTabSz="457200" fontAlgn="base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57200" algn="l"/>
                <a:tab pos="914400" algn="l"/>
                <a:tab pos="1371600" algn="l"/>
                <a:tab pos="1828800" algn="l"/>
                <a:tab pos="2286000" algn="l"/>
                <a:tab pos="2743200" algn="l"/>
                <a:tab pos="3200400" algn="l"/>
                <a:tab pos="3657600" algn="l"/>
                <a:tab pos="4114800" algn="l"/>
                <a:tab pos="4572000" algn="l"/>
                <a:tab pos="5029200" algn="l"/>
                <a:tab pos="5486400" algn="l"/>
                <a:tab pos="5943600" algn="l"/>
                <a:tab pos="6400800" algn="l"/>
                <a:tab pos="6858000" algn="l"/>
                <a:tab pos="7315200" algn="l"/>
                <a:tab pos="7772400" algn="l"/>
                <a:tab pos="8229600" algn="l"/>
                <a:tab pos="8686800" algn="l"/>
                <a:tab pos="9144000" algn="l"/>
              </a:tabLst>
              <a:defRPr>
                <a:solidFill>
                  <a:srgbClr val="000000"/>
                </a:solidFill>
                <a:latin typeface="Arial" panose="020B0604020202020204" pitchFamily="34" charset="0"/>
                <a:cs typeface="Lucida Sans Unicode" panose="020B0602030504020204" pitchFamily="34" charset="0"/>
              </a:defRPr>
            </a:lvl9pPr>
          </a:lstStyle>
          <a:p>
            <a:r>
              <a:rPr lang="fi-FI" altLang="en-US" sz="1600" dirty="0" smtClean="0">
                <a:cs typeface="Arial" panose="020B0604020202020204" pitchFamily="34" charset="0"/>
              </a:rPr>
              <a:t>Facehugger</a:t>
            </a:r>
          </a:p>
          <a:p>
            <a:r>
              <a:rPr lang="fi-FI" altLang="en-US" sz="1600" dirty="0" smtClean="0">
                <a:cs typeface="Arial" panose="020B0604020202020204" pitchFamily="34" charset="0"/>
              </a:rPr>
              <a:t>UTA &amp; TUT </a:t>
            </a:r>
            <a:r>
              <a:rPr lang="fi-FI" altLang="en-US" sz="1600" dirty="0" smtClean="0">
                <a:cs typeface="Arial" panose="020B0604020202020204" pitchFamily="34" charset="0"/>
              </a:rPr>
              <a:t>&amp; Nokia</a:t>
            </a:r>
          </a:p>
          <a:p>
            <a:pPr>
              <a:buClrTx/>
              <a:buFontTx/>
              <a:buNone/>
            </a:pPr>
            <a:r>
              <a:rPr lang="fi-FI" altLang="en-US" sz="1600" dirty="0" smtClean="0">
                <a:cs typeface="Arial" panose="020B0604020202020204" pitchFamily="34" charset="0"/>
              </a:rPr>
              <a:t>(video) </a:t>
            </a:r>
            <a:endParaRPr lang="fi-FI" altLang="en-US" sz="1600" dirty="0">
              <a:cs typeface="Arial" panose="020B0604020202020204" pitchFamily="34" charset="0"/>
            </a:endParaRPr>
          </a:p>
        </p:txBody>
      </p:sp>
      <p:pic>
        <p:nvPicPr>
          <p:cNvPr id="40" name="Picture 2"/>
          <p:cNvPicPr>
            <a:picLocks noChangeAspect="1" noChangeArrowheads="1"/>
          </p:cNvPicPr>
          <p:nvPr/>
        </p:nvPicPr>
        <p:blipFill>
          <a:blip r:embed="rId6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92489" y="5597946"/>
            <a:ext cx="967074" cy="72926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" name="Picture 40"/>
          <p:cNvPicPr>
            <a:picLocks noChangeAspect="1"/>
          </p:cNvPicPr>
          <p:nvPr/>
        </p:nvPicPr>
        <p:blipFill rotWithShape="1">
          <a:blip r:embed="rId7"/>
          <a:srcRect l="1394" r="3324" b="2879"/>
          <a:stretch/>
        </p:blipFill>
        <p:spPr>
          <a:xfrm>
            <a:off x="4952879" y="14326"/>
            <a:ext cx="1535088" cy="442548"/>
          </a:xfrm>
          <a:prstGeom prst="rect">
            <a:avLst/>
          </a:prstGeom>
        </p:spPr>
      </p:pic>
      <p:pic>
        <p:nvPicPr>
          <p:cNvPr id="42" name="Picture 4"/>
          <p:cNvPicPr>
            <a:picLocks noChangeAspect="1" noChangeArrowheads="1"/>
          </p:cNvPicPr>
          <p:nvPr/>
        </p:nvPicPr>
        <p:blipFill>
          <a:blip r:embed="rId8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65806" y="1148092"/>
            <a:ext cx="1971226" cy="210174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 l="60420"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pic>
        <p:nvPicPr>
          <p:cNvPr id="43" name="Picture 6"/>
          <p:cNvPicPr>
            <a:picLocks noChangeAspect="1" noChangeArrowheads="1"/>
          </p:cNvPicPr>
          <p:nvPr/>
        </p:nvPicPr>
        <p:blipFill>
          <a:blip r:embed="rId9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44737" y="2854513"/>
            <a:ext cx="820959" cy="6159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sp>
        <p:nvSpPr>
          <p:cNvPr id="44" name="Rectangle 10"/>
          <p:cNvSpPr>
            <a:spLocks noChangeArrowheads="1"/>
          </p:cNvSpPr>
          <p:nvPr/>
        </p:nvSpPr>
        <p:spPr bwMode="auto">
          <a:xfrm>
            <a:off x="7388145" y="2441902"/>
            <a:ext cx="1050416" cy="30995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square" lIns="90000" tIns="46800" rIns="90000" bIns="46800" anchor="ctr">
            <a:spAutoFit/>
          </a:bodyPr>
          <a:lstStyle>
            <a:lvl1pPr>
              <a:tabLst>
                <a:tab pos="0" algn="l"/>
                <a:tab pos="457200" algn="l"/>
                <a:tab pos="914400" algn="l"/>
                <a:tab pos="1371600" algn="l"/>
                <a:tab pos="1828800" algn="l"/>
                <a:tab pos="2286000" algn="l"/>
                <a:tab pos="2743200" algn="l"/>
                <a:tab pos="3200400" algn="l"/>
                <a:tab pos="3657600" algn="l"/>
                <a:tab pos="4114800" algn="l"/>
                <a:tab pos="4572000" algn="l"/>
                <a:tab pos="5029200" algn="l"/>
                <a:tab pos="5486400" algn="l"/>
                <a:tab pos="5943600" algn="l"/>
                <a:tab pos="6400800" algn="l"/>
                <a:tab pos="6858000" algn="l"/>
                <a:tab pos="7315200" algn="l"/>
                <a:tab pos="7772400" algn="l"/>
                <a:tab pos="8229600" algn="l"/>
                <a:tab pos="8686800" algn="l"/>
                <a:tab pos="9144000" algn="l"/>
              </a:tabLst>
              <a:defRPr>
                <a:solidFill>
                  <a:srgbClr val="000000"/>
                </a:solidFill>
                <a:latin typeface="Arial" panose="020B0604020202020204" pitchFamily="34" charset="0"/>
                <a:cs typeface="Lucida Sans Unicode" panose="020B0602030504020204" pitchFamily="34" charset="0"/>
              </a:defRPr>
            </a:lvl1pPr>
            <a:lvl2pPr>
              <a:tabLst>
                <a:tab pos="0" algn="l"/>
                <a:tab pos="457200" algn="l"/>
                <a:tab pos="914400" algn="l"/>
                <a:tab pos="1371600" algn="l"/>
                <a:tab pos="1828800" algn="l"/>
                <a:tab pos="2286000" algn="l"/>
                <a:tab pos="2743200" algn="l"/>
                <a:tab pos="3200400" algn="l"/>
                <a:tab pos="3657600" algn="l"/>
                <a:tab pos="4114800" algn="l"/>
                <a:tab pos="4572000" algn="l"/>
                <a:tab pos="5029200" algn="l"/>
                <a:tab pos="5486400" algn="l"/>
                <a:tab pos="5943600" algn="l"/>
                <a:tab pos="6400800" algn="l"/>
                <a:tab pos="6858000" algn="l"/>
                <a:tab pos="7315200" algn="l"/>
                <a:tab pos="7772400" algn="l"/>
                <a:tab pos="8229600" algn="l"/>
                <a:tab pos="8686800" algn="l"/>
                <a:tab pos="9144000" algn="l"/>
              </a:tabLst>
              <a:defRPr>
                <a:solidFill>
                  <a:srgbClr val="000000"/>
                </a:solidFill>
                <a:latin typeface="Arial" panose="020B0604020202020204" pitchFamily="34" charset="0"/>
                <a:cs typeface="Lucida Sans Unicode" panose="020B0602030504020204" pitchFamily="34" charset="0"/>
              </a:defRPr>
            </a:lvl2pPr>
            <a:lvl3pPr>
              <a:tabLst>
                <a:tab pos="0" algn="l"/>
                <a:tab pos="457200" algn="l"/>
                <a:tab pos="914400" algn="l"/>
                <a:tab pos="1371600" algn="l"/>
                <a:tab pos="1828800" algn="l"/>
                <a:tab pos="2286000" algn="l"/>
                <a:tab pos="2743200" algn="l"/>
                <a:tab pos="3200400" algn="l"/>
                <a:tab pos="3657600" algn="l"/>
                <a:tab pos="4114800" algn="l"/>
                <a:tab pos="4572000" algn="l"/>
                <a:tab pos="5029200" algn="l"/>
                <a:tab pos="5486400" algn="l"/>
                <a:tab pos="5943600" algn="l"/>
                <a:tab pos="6400800" algn="l"/>
                <a:tab pos="6858000" algn="l"/>
                <a:tab pos="7315200" algn="l"/>
                <a:tab pos="7772400" algn="l"/>
                <a:tab pos="8229600" algn="l"/>
                <a:tab pos="8686800" algn="l"/>
                <a:tab pos="9144000" algn="l"/>
              </a:tabLst>
              <a:defRPr>
                <a:solidFill>
                  <a:srgbClr val="000000"/>
                </a:solidFill>
                <a:latin typeface="Arial" panose="020B0604020202020204" pitchFamily="34" charset="0"/>
                <a:cs typeface="Lucida Sans Unicode" panose="020B0602030504020204" pitchFamily="34" charset="0"/>
              </a:defRPr>
            </a:lvl3pPr>
            <a:lvl4pPr>
              <a:tabLst>
                <a:tab pos="0" algn="l"/>
                <a:tab pos="457200" algn="l"/>
                <a:tab pos="914400" algn="l"/>
                <a:tab pos="1371600" algn="l"/>
                <a:tab pos="1828800" algn="l"/>
                <a:tab pos="2286000" algn="l"/>
                <a:tab pos="2743200" algn="l"/>
                <a:tab pos="3200400" algn="l"/>
                <a:tab pos="3657600" algn="l"/>
                <a:tab pos="4114800" algn="l"/>
                <a:tab pos="4572000" algn="l"/>
                <a:tab pos="5029200" algn="l"/>
                <a:tab pos="5486400" algn="l"/>
                <a:tab pos="5943600" algn="l"/>
                <a:tab pos="6400800" algn="l"/>
                <a:tab pos="6858000" algn="l"/>
                <a:tab pos="7315200" algn="l"/>
                <a:tab pos="7772400" algn="l"/>
                <a:tab pos="8229600" algn="l"/>
                <a:tab pos="8686800" algn="l"/>
                <a:tab pos="9144000" algn="l"/>
              </a:tabLst>
              <a:defRPr>
                <a:solidFill>
                  <a:srgbClr val="000000"/>
                </a:solidFill>
                <a:latin typeface="Arial" panose="020B0604020202020204" pitchFamily="34" charset="0"/>
                <a:cs typeface="Lucida Sans Unicode" panose="020B0602030504020204" pitchFamily="34" charset="0"/>
              </a:defRPr>
            </a:lvl4pPr>
            <a:lvl5pPr>
              <a:tabLst>
                <a:tab pos="0" algn="l"/>
                <a:tab pos="457200" algn="l"/>
                <a:tab pos="914400" algn="l"/>
                <a:tab pos="1371600" algn="l"/>
                <a:tab pos="1828800" algn="l"/>
                <a:tab pos="2286000" algn="l"/>
                <a:tab pos="2743200" algn="l"/>
                <a:tab pos="3200400" algn="l"/>
                <a:tab pos="3657600" algn="l"/>
                <a:tab pos="4114800" algn="l"/>
                <a:tab pos="4572000" algn="l"/>
                <a:tab pos="5029200" algn="l"/>
                <a:tab pos="5486400" algn="l"/>
                <a:tab pos="5943600" algn="l"/>
                <a:tab pos="6400800" algn="l"/>
                <a:tab pos="6858000" algn="l"/>
                <a:tab pos="7315200" algn="l"/>
                <a:tab pos="7772400" algn="l"/>
                <a:tab pos="8229600" algn="l"/>
                <a:tab pos="8686800" algn="l"/>
                <a:tab pos="9144000" algn="l"/>
              </a:tabLst>
              <a:defRPr>
                <a:solidFill>
                  <a:srgbClr val="000000"/>
                </a:solidFill>
                <a:latin typeface="Arial" panose="020B0604020202020204" pitchFamily="34" charset="0"/>
                <a:cs typeface="Lucida Sans Unicode" panose="020B0602030504020204" pitchFamily="34" charset="0"/>
              </a:defRPr>
            </a:lvl5pPr>
            <a:lvl6pPr marL="2514600" indent="-228600" defTabSz="457200" fontAlgn="base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57200" algn="l"/>
                <a:tab pos="914400" algn="l"/>
                <a:tab pos="1371600" algn="l"/>
                <a:tab pos="1828800" algn="l"/>
                <a:tab pos="2286000" algn="l"/>
                <a:tab pos="2743200" algn="l"/>
                <a:tab pos="3200400" algn="l"/>
                <a:tab pos="3657600" algn="l"/>
                <a:tab pos="4114800" algn="l"/>
                <a:tab pos="4572000" algn="l"/>
                <a:tab pos="5029200" algn="l"/>
                <a:tab pos="5486400" algn="l"/>
                <a:tab pos="5943600" algn="l"/>
                <a:tab pos="6400800" algn="l"/>
                <a:tab pos="6858000" algn="l"/>
                <a:tab pos="7315200" algn="l"/>
                <a:tab pos="7772400" algn="l"/>
                <a:tab pos="8229600" algn="l"/>
                <a:tab pos="8686800" algn="l"/>
                <a:tab pos="9144000" algn="l"/>
              </a:tabLst>
              <a:defRPr>
                <a:solidFill>
                  <a:srgbClr val="000000"/>
                </a:solidFill>
                <a:latin typeface="Arial" panose="020B0604020202020204" pitchFamily="34" charset="0"/>
                <a:cs typeface="Lucida Sans Unicode" panose="020B0602030504020204" pitchFamily="34" charset="0"/>
              </a:defRPr>
            </a:lvl6pPr>
            <a:lvl7pPr marL="2971800" indent="-228600" defTabSz="457200" fontAlgn="base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57200" algn="l"/>
                <a:tab pos="914400" algn="l"/>
                <a:tab pos="1371600" algn="l"/>
                <a:tab pos="1828800" algn="l"/>
                <a:tab pos="2286000" algn="l"/>
                <a:tab pos="2743200" algn="l"/>
                <a:tab pos="3200400" algn="l"/>
                <a:tab pos="3657600" algn="l"/>
                <a:tab pos="4114800" algn="l"/>
                <a:tab pos="4572000" algn="l"/>
                <a:tab pos="5029200" algn="l"/>
                <a:tab pos="5486400" algn="l"/>
                <a:tab pos="5943600" algn="l"/>
                <a:tab pos="6400800" algn="l"/>
                <a:tab pos="6858000" algn="l"/>
                <a:tab pos="7315200" algn="l"/>
                <a:tab pos="7772400" algn="l"/>
                <a:tab pos="8229600" algn="l"/>
                <a:tab pos="8686800" algn="l"/>
                <a:tab pos="9144000" algn="l"/>
              </a:tabLst>
              <a:defRPr>
                <a:solidFill>
                  <a:srgbClr val="000000"/>
                </a:solidFill>
                <a:latin typeface="Arial" panose="020B0604020202020204" pitchFamily="34" charset="0"/>
                <a:cs typeface="Lucida Sans Unicode" panose="020B0602030504020204" pitchFamily="34" charset="0"/>
              </a:defRPr>
            </a:lvl7pPr>
            <a:lvl8pPr marL="3429000" indent="-228600" defTabSz="457200" fontAlgn="base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57200" algn="l"/>
                <a:tab pos="914400" algn="l"/>
                <a:tab pos="1371600" algn="l"/>
                <a:tab pos="1828800" algn="l"/>
                <a:tab pos="2286000" algn="l"/>
                <a:tab pos="2743200" algn="l"/>
                <a:tab pos="3200400" algn="l"/>
                <a:tab pos="3657600" algn="l"/>
                <a:tab pos="4114800" algn="l"/>
                <a:tab pos="4572000" algn="l"/>
                <a:tab pos="5029200" algn="l"/>
                <a:tab pos="5486400" algn="l"/>
                <a:tab pos="5943600" algn="l"/>
                <a:tab pos="6400800" algn="l"/>
                <a:tab pos="6858000" algn="l"/>
                <a:tab pos="7315200" algn="l"/>
                <a:tab pos="7772400" algn="l"/>
                <a:tab pos="8229600" algn="l"/>
                <a:tab pos="8686800" algn="l"/>
                <a:tab pos="9144000" algn="l"/>
              </a:tabLst>
              <a:defRPr>
                <a:solidFill>
                  <a:srgbClr val="000000"/>
                </a:solidFill>
                <a:latin typeface="Arial" panose="020B0604020202020204" pitchFamily="34" charset="0"/>
                <a:cs typeface="Lucida Sans Unicode" panose="020B0602030504020204" pitchFamily="34" charset="0"/>
              </a:defRPr>
            </a:lvl8pPr>
            <a:lvl9pPr marL="3886200" indent="-228600" defTabSz="457200" fontAlgn="base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57200" algn="l"/>
                <a:tab pos="914400" algn="l"/>
                <a:tab pos="1371600" algn="l"/>
                <a:tab pos="1828800" algn="l"/>
                <a:tab pos="2286000" algn="l"/>
                <a:tab pos="2743200" algn="l"/>
                <a:tab pos="3200400" algn="l"/>
                <a:tab pos="3657600" algn="l"/>
                <a:tab pos="4114800" algn="l"/>
                <a:tab pos="4572000" algn="l"/>
                <a:tab pos="5029200" algn="l"/>
                <a:tab pos="5486400" algn="l"/>
                <a:tab pos="5943600" algn="l"/>
                <a:tab pos="6400800" algn="l"/>
                <a:tab pos="6858000" algn="l"/>
                <a:tab pos="7315200" algn="l"/>
                <a:tab pos="7772400" algn="l"/>
                <a:tab pos="8229600" algn="l"/>
                <a:tab pos="8686800" algn="l"/>
                <a:tab pos="9144000" algn="l"/>
              </a:tabLst>
              <a:defRPr>
                <a:solidFill>
                  <a:srgbClr val="000000"/>
                </a:solidFill>
                <a:latin typeface="Arial" panose="020B0604020202020204" pitchFamily="34" charset="0"/>
                <a:cs typeface="Lucida Sans Unicode" panose="020B0602030504020204" pitchFamily="34" charset="0"/>
              </a:defRPr>
            </a:lvl9pPr>
          </a:lstStyle>
          <a:p>
            <a:pPr>
              <a:buClrTx/>
              <a:buFontTx/>
              <a:buNone/>
            </a:pPr>
            <a:r>
              <a:rPr lang="fi-FI" altLang="en-US" sz="1400" dirty="0">
                <a:latin typeface="Tahoma" panose="020B0604030504040204" pitchFamily="34" charset="0"/>
              </a:rPr>
              <a:t>IR camera</a:t>
            </a:r>
          </a:p>
        </p:txBody>
      </p:sp>
      <p:sp>
        <p:nvSpPr>
          <p:cNvPr id="45" name="Rectangle 44"/>
          <p:cNvSpPr>
            <a:spLocks noChangeArrowheads="1"/>
          </p:cNvSpPr>
          <p:nvPr/>
        </p:nvSpPr>
        <p:spPr bwMode="auto">
          <a:xfrm>
            <a:off x="7305232" y="1272157"/>
            <a:ext cx="863600" cy="5207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lIns="90000" tIns="46800" rIns="90000" bIns="46800" anchor="ctr">
            <a:spAutoFit/>
          </a:bodyPr>
          <a:lstStyle>
            <a:lvl1pPr>
              <a:tabLst>
                <a:tab pos="0" algn="l"/>
                <a:tab pos="457200" algn="l"/>
                <a:tab pos="914400" algn="l"/>
                <a:tab pos="1371600" algn="l"/>
                <a:tab pos="1828800" algn="l"/>
                <a:tab pos="2286000" algn="l"/>
                <a:tab pos="2743200" algn="l"/>
                <a:tab pos="3200400" algn="l"/>
                <a:tab pos="3657600" algn="l"/>
                <a:tab pos="4114800" algn="l"/>
                <a:tab pos="4572000" algn="l"/>
                <a:tab pos="5029200" algn="l"/>
                <a:tab pos="5486400" algn="l"/>
                <a:tab pos="5943600" algn="l"/>
                <a:tab pos="6400800" algn="l"/>
                <a:tab pos="6858000" algn="l"/>
                <a:tab pos="7315200" algn="l"/>
                <a:tab pos="7772400" algn="l"/>
                <a:tab pos="8229600" algn="l"/>
                <a:tab pos="8686800" algn="l"/>
                <a:tab pos="9144000" algn="l"/>
              </a:tabLst>
              <a:defRPr>
                <a:solidFill>
                  <a:srgbClr val="000000"/>
                </a:solidFill>
                <a:latin typeface="Arial" panose="020B0604020202020204" pitchFamily="34" charset="0"/>
                <a:cs typeface="Lucida Sans Unicode" panose="020B0602030504020204" pitchFamily="34" charset="0"/>
              </a:defRPr>
            </a:lvl1pPr>
            <a:lvl2pPr>
              <a:tabLst>
                <a:tab pos="0" algn="l"/>
                <a:tab pos="457200" algn="l"/>
                <a:tab pos="914400" algn="l"/>
                <a:tab pos="1371600" algn="l"/>
                <a:tab pos="1828800" algn="l"/>
                <a:tab pos="2286000" algn="l"/>
                <a:tab pos="2743200" algn="l"/>
                <a:tab pos="3200400" algn="l"/>
                <a:tab pos="3657600" algn="l"/>
                <a:tab pos="4114800" algn="l"/>
                <a:tab pos="4572000" algn="l"/>
                <a:tab pos="5029200" algn="l"/>
                <a:tab pos="5486400" algn="l"/>
                <a:tab pos="5943600" algn="l"/>
                <a:tab pos="6400800" algn="l"/>
                <a:tab pos="6858000" algn="l"/>
                <a:tab pos="7315200" algn="l"/>
                <a:tab pos="7772400" algn="l"/>
                <a:tab pos="8229600" algn="l"/>
                <a:tab pos="8686800" algn="l"/>
                <a:tab pos="9144000" algn="l"/>
              </a:tabLst>
              <a:defRPr>
                <a:solidFill>
                  <a:srgbClr val="000000"/>
                </a:solidFill>
                <a:latin typeface="Arial" panose="020B0604020202020204" pitchFamily="34" charset="0"/>
                <a:cs typeface="Lucida Sans Unicode" panose="020B0602030504020204" pitchFamily="34" charset="0"/>
              </a:defRPr>
            </a:lvl2pPr>
            <a:lvl3pPr>
              <a:tabLst>
                <a:tab pos="0" algn="l"/>
                <a:tab pos="457200" algn="l"/>
                <a:tab pos="914400" algn="l"/>
                <a:tab pos="1371600" algn="l"/>
                <a:tab pos="1828800" algn="l"/>
                <a:tab pos="2286000" algn="l"/>
                <a:tab pos="2743200" algn="l"/>
                <a:tab pos="3200400" algn="l"/>
                <a:tab pos="3657600" algn="l"/>
                <a:tab pos="4114800" algn="l"/>
                <a:tab pos="4572000" algn="l"/>
                <a:tab pos="5029200" algn="l"/>
                <a:tab pos="5486400" algn="l"/>
                <a:tab pos="5943600" algn="l"/>
                <a:tab pos="6400800" algn="l"/>
                <a:tab pos="6858000" algn="l"/>
                <a:tab pos="7315200" algn="l"/>
                <a:tab pos="7772400" algn="l"/>
                <a:tab pos="8229600" algn="l"/>
                <a:tab pos="8686800" algn="l"/>
                <a:tab pos="9144000" algn="l"/>
              </a:tabLst>
              <a:defRPr>
                <a:solidFill>
                  <a:srgbClr val="000000"/>
                </a:solidFill>
                <a:latin typeface="Arial" panose="020B0604020202020204" pitchFamily="34" charset="0"/>
                <a:cs typeface="Lucida Sans Unicode" panose="020B0602030504020204" pitchFamily="34" charset="0"/>
              </a:defRPr>
            </a:lvl3pPr>
            <a:lvl4pPr>
              <a:tabLst>
                <a:tab pos="0" algn="l"/>
                <a:tab pos="457200" algn="l"/>
                <a:tab pos="914400" algn="l"/>
                <a:tab pos="1371600" algn="l"/>
                <a:tab pos="1828800" algn="l"/>
                <a:tab pos="2286000" algn="l"/>
                <a:tab pos="2743200" algn="l"/>
                <a:tab pos="3200400" algn="l"/>
                <a:tab pos="3657600" algn="l"/>
                <a:tab pos="4114800" algn="l"/>
                <a:tab pos="4572000" algn="l"/>
                <a:tab pos="5029200" algn="l"/>
                <a:tab pos="5486400" algn="l"/>
                <a:tab pos="5943600" algn="l"/>
                <a:tab pos="6400800" algn="l"/>
                <a:tab pos="6858000" algn="l"/>
                <a:tab pos="7315200" algn="l"/>
                <a:tab pos="7772400" algn="l"/>
                <a:tab pos="8229600" algn="l"/>
                <a:tab pos="8686800" algn="l"/>
                <a:tab pos="9144000" algn="l"/>
              </a:tabLst>
              <a:defRPr>
                <a:solidFill>
                  <a:srgbClr val="000000"/>
                </a:solidFill>
                <a:latin typeface="Arial" panose="020B0604020202020204" pitchFamily="34" charset="0"/>
                <a:cs typeface="Lucida Sans Unicode" panose="020B0602030504020204" pitchFamily="34" charset="0"/>
              </a:defRPr>
            </a:lvl4pPr>
            <a:lvl5pPr>
              <a:tabLst>
                <a:tab pos="0" algn="l"/>
                <a:tab pos="457200" algn="l"/>
                <a:tab pos="914400" algn="l"/>
                <a:tab pos="1371600" algn="l"/>
                <a:tab pos="1828800" algn="l"/>
                <a:tab pos="2286000" algn="l"/>
                <a:tab pos="2743200" algn="l"/>
                <a:tab pos="3200400" algn="l"/>
                <a:tab pos="3657600" algn="l"/>
                <a:tab pos="4114800" algn="l"/>
                <a:tab pos="4572000" algn="l"/>
                <a:tab pos="5029200" algn="l"/>
                <a:tab pos="5486400" algn="l"/>
                <a:tab pos="5943600" algn="l"/>
                <a:tab pos="6400800" algn="l"/>
                <a:tab pos="6858000" algn="l"/>
                <a:tab pos="7315200" algn="l"/>
                <a:tab pos="7772400" algn="l"/>
                <a:tab pos="8229600" algn="l"/>
                <a:tab pos="8686800" algn="l"/>
                <a:tab pos="9144000" algn="l"/>
              </a:tabLst>
              <a:defRPr>
                <a:solidFill>
                  <a:srgbClr val="000000"/>
                </a:solidFill>
                <a:latin typeface="Arial" panose="020B0604020202020204" pitchFamily="34" charset="0"/>
                <a:cs typeface="Lucida Sans Unicode" panose="020B0602030504020204" pitchFamily="34" charset="0"/>
              </a:defRPr>
            </a:lvl5pPr>
            <a:lvl6pPr marL="2514600" indent="-228600" defTabSz="457200" fontAlgn="base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57200" algn="l"/>
                <a:tab pos="914400" algn="l"/>
                <a:tab pos="1371600" algn="l"/>
                <a:tab pos="1828800" algn="l"/>
                <a:tab pos="2286000" algn="l"/>
                <a:tab pos="2743200" algn="l"/>
                <a:tab pos="3200400" algn="l"/>
                <a:tab pos="3657600" algn="l"/>
                <a:tab pos="4114800" algn="l"/>
                <a:tab pos="4572000" algn="l"/>
                <a:tab pos="5029200" algn="l"/>
                <a:tab pos="5486400" algn="l"/>
                <a:tab pos="5943600" algn="l"/>
                <a:tab pos="6400800" algn="l"/>
                <a:tab pos="6858000" algn="l"/>
                <a:tab pos="7315200" algn="l"/>
                <a:tab pos="7772400" algn="l"/>
                <a:tab pos="8229600" algn="l"/>
                <a:tab pos="8686800" algn="l"/>
                <a:tab pos="9144000" algn="l"/>
              </a:tabLst>
              <a:defRPr>
                <a:solidFill>
                  <a:srgbClr val="000000"/>
                </a:solidFill>
                <a:latin typeface="Arial" panose="020B0604020202020204" pitchFamily="34" charset="0"/>
                <a:cs typeface="Lucida Sans Unicode" panose="020B0602030504020204" pitchFamily="34" charset="0"/>
              </a:defRPr>
            </a:lvl6pPr>
            <a:lvl7pPr marL="2971800" indent="-228600" defTabSz="457200" fontAlgn="base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57200" algn="l"/>
                <a:tab pos="914400" algn="l"/>
                <a:tab pos="1371600" algn="l"/>
                <a:tab pos="1828800" algn="l"/>
                <a:tab pos="2286000" algn="l"/>
                <a:tab pos="2743200" algn="l"/>
                <a:tab pos="3200400" algn="l"/>
                <a:tab pos="3657600" algn="l"/>
                <a:tab pos="4114800" algn="l"/>
                <a:tab pos="4572000" algn="l"/>
                <a:tab pos="5029200" algn="l"/>
                <a:tab pos="5486400" algn="l"/>
                <a:tab pos="5943600" algn="l"/>
                <a:tab pos="6400800" algn="l"/>
                <a:tab pos="6858000" algn="l"/>
                <a:tab pos="7315200" algn="l"/>
                <a:tab pos="7772400" algn="l"/>
                <a:tab pos="8229600" algn="l"/>
                <a:tab pos="8686800" algn="l"/>
                <a:tab pos="9144000" algn="l"/>
              </a:tabLst>
              <a:defRPr>
                <a:solidFill>
                  <a:srgbClr val="000000"/>
                </a:solidFill>
                <a:latin typeface="Arial" panose="020B0604020202020204" pitchFamily="34" charset="0"/>
                <a:cs typeface="Lucida Sans Unicode" panose="020B0602030504020204" pitchFamily="34" charset="0"/>
              </a:defRPr>
            </a:lvl7pPr>
            <a:lvl8pPr marL="3429000" indent="-228600" defTabSz="457200" fontAlgn="base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57200" algn="l"/>
                <a:tab pos="914400" algn="l"/>
                <a:tab pos="1371600" algn="l"/>
                <a:tab pos="1828800" algn="l"/>
                <a:tab pos="2286000" algn="l"/>
                <a:tab pos="2743200" algn="l"/>
                <a:tab pos="3200400" algn="l"/>
                <a:tab pos="3657600" algn="l"/>
                <a:tab pos="4114800" algn="l"/>
                <a:tab pos="4572000" algn="l"/>
                <a:tab pos="5029200" algn="l"/>
                <a:tab pos="5486400" algn="l"/>
                <a:tab pos="5943600" algn="l"/>
                <a:tab pos="6400800" algn="l"/>
                <a:tab pos="6858000" algn="l"/>
                <a:tab pos="7315200" algn="l"/>
                <a:tab pos="7772400" algn="l"/>
                <a:tab pos="8229600" algn="l"/>
                <a:tab pos="8686800" algn="l"/>
                <a:tab pos="9144000" algn="l"/>
              </a:tabLst>
              <a:defRPr>
                <a:solidFill>
                  <a:srgbClr val="000000"/>
                </a:solidFill>
                <a:latin typeface="Arial" panose="020B0604020202020204" pitchFamily="34" charset="0"/>
                <a:cs typeface="Lucida Sans Unicode" panose="020B0602030504020204" pitchFamily="34" charset="0"/>
              </a:defRPr>
            </a:lvl8pPr>
            <a:lvl9pPr marL="3886200" indent="-228600" defTabSz="457200" fontAlgn="base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57200" algn="l"/>
                <a:tab pos="914400" algn="l"/>
                <a:tab pos="1371600" algn="l"/>
                <a:tab pos="1828800" algn="l"/>
                <a:tab pos="2286000" algn="l"/>
                <a:tab pos="2743200" algn="l"/>
                <a:tab pos="3200400" algn="l"/>
                <a:tab pos="3657600" algn="l"/>
                <a:tab pos="4114800" algn="l"/>
                <a:tab pos="4572000" algn="l"/>
                <a:tab pos="5029200" algn="l"/>
                <a:tab pos="5486400" algn="l"/>
                <a:tab pos="5943600" algn="l"/>
                <a:tab pos="6400800" algn="l"/>
                <a:tab pos="6858000" algn="l"/>
                <a:tab pos="7315200" algn="l"/>
                <a:tab pos="7772400" algn="l"/>
                <a:tab pos="8229600" algn="l"/>
                <a:tab pos="8686800" algn="l"/>
                <a:tab pos="9144000" algn="l"/>
              </a:tabLst>
              <a:defRPr>
                <a:solidFill>
                  <a:srgbClr val="000000"/>
                </a:solidFill>
                <a:latin typeface="Arial" panose="020B0604020202020204" pitchFamily="34" charset="0"/>
                <a:cs typeface="Lucida Sans Unicode" panose="020B0602030504020204" pitchFamily="34" charset="0"/>
              </a:defRPr>
            </a:lvl9pPr>
          </a:lstStyle>
          <a:p>
            <a:pPr>
              <a:buClrTx/>
              <a:buFontTx/>
              <a:buNone/>
            </a:pPr>
            <a:r>
              <a:rPr lang="fi-FI" altLang="en-US" sz="1400" dirty="0">
                <a:latin typeface="Tahoma" panose="020B0604030504040204" pitchFamily="34" charset="0"/>
              </a:rPr>
              <a:t>Scene camera</a:t>
            </a:r>
          </a:p>
        </p:txBody>
      </p:sp>
      <p:sp>
        <p:nvSpPr>
          <p:cNvPr id="46" name="Rectangle 45"/>
          <p:cNvSpPr>
            <a:spLocks noChangeArrowheads="1"/>
          </p:cNvSpPr>
          <p:nvPr/>
        </p:nvSpPr>
        <p:spPr bwMode="auto">
          <a:xfrm>
            <a:off x="5254182" y="2315480"/>
            <a:ext cx="1042987" cy="5207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lIns="90000" tIns="46800" rIns="90000" bIns="46800" anchor="ctr">
            <a:spAutoFit/>
          </a:bodyPr>
          <a:lstStyle>
            <a:lvl1pPr>
              <a:tabLst>
                <a:tab pos="0" algn="l"/>
                <a:tab pos="457200" algn="l"/>
                <a:tab pos="914400" algn="l"/>
                <a:tab pos="1371600" algn="l"/>
                <a:tab pos="1828800" algn="l"/>
                <a:tab pos="2286000" algn="l"/>
                <a:tab pos="2743200" algn="l"/>
                <a:tab pos="3200400" algn="l"/>
                <a:tab pos="3657600" algn="l"/>
                <a:tab pos="4114800" algn="l"/>
                <a:tab pos="4572000" algn="l"/>
                <a:tab pos="5029200" algn="l"/>
                <a:tab pos="5486400" algn="l"/>
                <a:tab pos="5943600" algn="l"/>
                <a:tab pos="6400800" algn="l"/>
                <a:tab pos="6858000" algn="l"/>
                <a:tab pos="7315200" algn="l"/>
                <a:tab pos="7772400" algn="l"/>
                <a:tab pos="8229600" algn="l"/>
                <a:tab pos="8686800" algn="l"/>
                <a:tab pos="9144000" algn="l"/>
              </a:tabLst>
              <a:defRPr>
                <a:solidFill>
                  <a:srgbClr val="000000"/>
                </a:solidFill>
                <a:latin typeface="Arial" panose="020B0604020202020204" pitchFamily="34" charset="0"/>
                <a:cs typeface="Lucida Sans Unicode" panose="020B0602030504020204" pitchFamily="34" charset="0"/>
              </a:defRPr>
            </a:lvl1pPr>
            <a:lvl2pPr>
              <a:tabLst>
                <a:tab pos="0" algn="l"/>
                <a:tab pos="457200" algn="l"/>
                <a:tab pos="914400" algn="l"/>
                <a:tab pos="1371600" algn="l"/>
                <a:tab pos="1828800" algn="l"/>
                <a:tab pos="2286000" algn="l"/>
                <a:tab pos="2743200" algn="l"/>
                <a:tab pos="3200400" algn="l"/>
                <a:tab pos="3657600" algn="l"/>
                <a:tab pos="4114800" algn="l"/>
                <a:tab pos="4572000" algn="l"/>
                <a:tab pos="5029200" algn="l"/>
                <a:tab pos="5486400" algn="l"/>
                <a:tab pos="5943600" algn="l"/>
                <a:tab pos="6400800" algn="l"/>
                <a:tab pos="6858000" algn="l"/>
                <a:tab pos="7315200" algn="l"/>
                <a:tab pos="7772400" algn="l"/>
                <a:tab pos="8229600" algn="l"/>
                <a:tab pos="8686800" algn="l"/>
                <a:tab pos="9144000" algn="l"/>
              </a:tabLst>
              <a:defRPr>
                <a:solidFill>
                  <a:srgbClr val="000000"/>
                </a:solidFill>
                <a:latin typeface="Arial" panose="020B0604020202020204" pitchFamily="34" charset="0"/>
                <a:cs typeface="Lucida Sans Unicode" panose="020B0602030504020204" pitchFamily="34" charset="0"/>
              </a:defRPr>
            </a:lvl2pPr>
            <a:lvl3pPr>
              <a:tabLst>
                <a:tab pos="0" algn="l"/>
                <a:tab pos="457200" algn="l"/>
                <a:tab pos="914400" algn="l"/>
                <a:tab pos="1371600" algn="l"/>
                <a:tab pos="1828800" algn="l"/>
                <a:tab pos="2286000" algn="l"/>
                <a:tab pos="2743200" algn="l"/>
                <a:tab pos="3200400" algn="l"/>
                <a:tab pos="3657600" algn="l"/>
                <a:tab pos="4114800" algn="l"/>
                <a:tab pos="4572000" algn="l"/>
                <a:tab pos="5029200" algn="l"/>
                <a:tab pos="5486400" algn="l"/>
                <a:tab pos="5943600" algn="l"/>
                <a:tab pos="6400800" algn="l"/>
                <a:tab pos="6858000" algn="l"/>
                <a:tab pos="7315200" algn="l"/>
                <a:tab pos="7772400" algn="l"/>
                <a:tab pos="8229600" algn="l"/>
                <a:tab pos="8686800" algn="l"/>
                <a:tab pos="9144000" algn="l"/>
              </a:tabLst>
              <a:defRPr>
                <a:solidFill>
                  <a:srgbClr val="000000"/>
                </a:solidFill>
                <a:latin typeface="Arial" panose="020B0604020202020204" pitchFamily="34" charset="0"/>
                <a:cs typeface="Lucida Sans Unicode" panose="020B0602030504020204" pitchFamily="34" charset="0"/>
              </a:defRPr>
            </a:lvl3pPr>
            <a:lvl4pPr>
              <a:tabLst>
                <a:tab pos="0" algn="l"/>
                <a:tab pos="457200" algn="l"/>
                <a:tab pos="914400" algn="l"/>
                <a:tab pos="1371600" algn="l"/>
                <a:tab pos="1828800" algn="l"/>
                <a:tab pos="2286000" algn="l"/>
                <a:tab pos="2743200" algn="l"/>
                <a:tab pos="3200400" algn="l"/>
                <a:tab pos="3657600" algn="l"/>
                <a:tab pos="4114800" algn="l"/>
                <a:tab pos="4572000" algn="l"/>
                <a:tab pos="5029200" algn="l"/>
                <a:tab pos="5486400" algn="l"/>
                <a:tab pos="5943600" algn="l"/>
                <a:tab pos="6400800" algn="l"/>
                <a:tab pos="6858000" algn="l"/>
                <a:tab pos="7315200" algn="l"/>
                <a:tab pos="7772400" algn="l"/>
                <a:tab pos="8229600" algn="l"/>
                <a:tab pos="8686800" algn="l"/>
                <a:tab pos="9144000" algn="l"/>
              </a:tabLst>
              <a:defRPr>
                <a:solidFill>
                  <a:srgbClr val="000000"/>
                </a:solidFill>
                <a:latin typeface="Arial" panose="020B0604020202020204" pitchFamily="34" charset="0"/>
                <a:cs typeface="Lucida Sans Unicode" panose="020B0602030504020204" pitchFamily="34" charset="0"/>
              </a:defRPr>
            </a:lvl4pPr>
            <a:lvl5pPr>
              <a:tabLst>
                <a:tab pos="0" algn="l"/>
                <a:tab pos="457200" algn="l"/>
                <a:tab pos="914400" algn="l"/>
                <a:tab pos="1371600" algn="l"/>
                <a:tab pos="1828800" algn="l"/>
                <a:tab pos="2286000" algn="l"/>
                <a:tab pos="2743200" algn="l"/>
                <a:tab pos="3200400" algn="l"/>
                <a:tab pos="3657600" algn="l"/>
                <a:tab pos="4114800" algn="l"/>
                <a:tab pos="4572000" algn="l"/>
                <a:tab pos="5029200" algn="l"/>
                <a:tab pos="5486400" algn="l"/>
                <a:tab pos="5943600" algn="l"/>
                <a:tab pos="6400800" algn="l"/>
                <a:tab pos="6858000" algn="l"/>
                <a:tab pos="7315200" algn="l"/>
                <a:tab pos="7772400" algn="l"/>
                <a:tab pos="8229600" algn="l"/>
                <a:tab pos="8686800" algn="l"/>
                <a:tab pos="9144000" algn="l"/>
              </a:tabLst>
              <a:defRPr>
                <a:solidFill>
                  <a:srgbClr val="000000"/>
                </a:solidFill>
                <a:latin typeface="Arial" panose="020B0604020202020204" pitchFamily="34" charset="0"/>
                <a:cs typeface="Lucida Sans Unicode" panose="020B0602030504020204" pitchFamily="34" charset="0"/>
              </a:defRPr>
            </a:lvl5pPr>
            <a:lvl6pPr marL="2514600" indent="-228600" defTabSz="457200" fontAlgn="base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57200" algn="l"/>
                <a:tab pos="914400" algn="l"/>
                <a:tab pos="1371600" algn="l"/>
                <a:tab pos="1828800" algn="l"/>
                <a:tab pos="2286000" algn="l"/>
                <a:tab pos="2743200" algn="l"/>
                <a:tab pos="3200400" algn="l"/>
                <a:tab pos="3657600" algn="l"/>
                <a:tab pos="4114800" algn="l"/>
                <a:tab pos="4572000" algn="l"/>
                <a:tab pos="5029200" algn="l"/>
                <a:tab pos="5486400" algn="l"/>
                <a:tab pos="5943600" algn="l"/>
                <a:tab pos="6400800" algn="l"/>
                <a:tab pos="6858000" algn="l"/>
                <a:tab pos="7315200" algn="l"/>
                <a:tab pos="7772400" algn="l"/>
                <a:tab pos="8229600" algn="l"/>
                <a:tab pos="8686800" algn="l"/>
                <a:tab pos="9144000" algn="l"/>
              </a:tabLst>
              <a:defRPr>
                <a:solidFill>
                  <a:srgbClr val="000000"/>
                </a:solidFill>
                <a:latin typeface="Arial" panose="020B0604020202020204" pitchFamily="34" charset="0"/>
                <a:cs typeface="Lucida Sans Unicode" panose="020B0602030504020204" pitchFamily="34" charset="0"/>
              </a:defRPr>
            </a:lvl6pPr>
            <a:lvl7pPr marL="2971800" indent="-228600" defTabSz="457200" fontAlgn="base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57200" algn="l"/>
                <a:tab pos="914400" algn="l"/>
                <a:tab pos="1371600" algn="l"/>
                <a:tab pos="1828800" algn="l"/>
                <a:tab pos="2286000" algn="l"/>
                <a:tab pos="2743200" algn="l"/>
                <a:tab pos="3200400" algn="l"/>
                <a:tab pos="3657600" algn="l"/>
                <a:tab pos="4114800" algn="l"/>
                <a:tab pos="4572000" algn="l"/>
                <a:tab pos="5029200" algn="l"/>
                <a:tab pos="5486400" algn="l"/>
                <a:tab pos="5943600" algn="l"/>
                <a:tab pos="6400800" algn="l"/>
                <a:tab pos="6858000" algn="l"/>
                <a:tab pos="7315200" algn="l"/>
                <a:tab pos="7772400" algn="l"/>
                <a:tab pos="8229600" algn="l"/>
                <a:tab pos="8686800" algn="l"/>
                <a:tab pos="9144000" algn="l"/>
              </a:tabLst>
              <a:defRPr>
                <a:solidFill>
                  <a:srgbClr val="000000"/>
                </a:solidFill>
                <a:latin typeface="Arial" panose="020B0604020202020204" pitchFamily="34" charset="0"/>
                <a:cs typeface="Lucida Sans Unicode" panose="020B0602030504020204" pitchFamily="34" charset="0"/>
              </a:defRPr>
            </a:lvl7pPr>
            <a:lvl8pPr marL="3429000" indent="-228600" defTabSz="457200" fontAlgn="base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57200" algn="l"/>
                <a:tab pos="914400" algn="l"/>
                <a:tab pos="1371600" algn="l"/>
                <a:tab pos="1828800" algn="l"/>
                <a:tab pos="2286000" algn="l"/>
                <a:tab pos="2743200" algn="l"/>
                <a:tab pos="3200400" algn="l"/>
                <a:tab pos="3657600" algn="l"/>
                <a:tab pos="4114800" algn="l"/>
                <a:tab pos="4572000" algn="l"/>
                <a:tab pos="5029200" algn="l"/>
                <a:tab pos="5486400" algn="l"/>
                <a:tab pos="5943600" algn="l"/>
                <a:tab pos="6400800" algn="l"/>
                <a:tab pos="6858000" algn="l"/>
                <a:tab pos="7315200" algn="l"/>
                <a:tab pos="7772400" algn="l"/>
                <a:tab pos="8229600" algn="l"/>
                <a:tab pos="8686800" algn="l"/>
                <a:tab pos="9144000" algn="l"/>
              </a:tabLst>
              <a:defRPr>
                <a:solidFill>
                  <a:srgbClr val="000000"/>
                </a:solidFill>
                <a:latin typeface="Arial" panose="020B0604020202020204" pitchFamily="34" charset="0"/>
                <a:cs typeface="Lucida Sans Unicode" panose="020B0602030504020204" pitchFamily="34" charset="0"/>
              </a:defRPr>
            </a:lvl8pPr>
            <a:lvl9pPr marL="3886200" indent="-228600" defTabSz="457200" fontAlgn="base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57200" algn="l"/>
                <a:tab pos="914400" algn="l"/>
                <a:tab pos="1371600" algn="l"/>
                <a:tab pos="1828800" algn="l"/>
                <a:tab pos="2286000" algn="l"/>
                <a:tab pos="2743200" algn="l"/>
                <a:tab pos="3200400" algn="l"/>
                <a:tab pos="3657600" algn="l"/>
                <a:tab pos="4114800" algn="l"/>
                <a:tab pos="4572000" algn="l"/>
                <a:tab pos="5029200" algn="l"/>
                <a:tab pos="5486400" algn="l"/>
                <a:tab pos="5943600" algn="l"/>
                <a:tab pos="6400800" algn="l"/>
                <a:tab pos="6858000" algn="l"/>
                <a:tab pos="7315200" algn="l"/>
                <a:tab pos="7772400" algn="l"/>
                <a:tab pos="8229600" algn="l"/>
                <a:tab pos="8686800" algn="l"/>
                <a:tab pos="9144000" algn="l"/>
              </a:tabLst>
              <a:defRPr>
                <a:solidFill>
                  <a:srgbClr val="000000"/>
                </a:solidFill>
                <a:latin typeface="Arial" panose="020B0604020202020204" pitchFamily="34" charset="0"/>
                <a:cs typeface="Lucida Sans Unicode" panose="020B0602030504020204" pitchFamily="34" charset="0"/>
              </a:defRPr>
            </a:lvl9pPr>
          </a:lstStyle>
          <a:p>
            <a:pPr>
              <a:buClrTx/>
              <a:buFontTx/>
              <a:buNone/>
            </a:pPr>
            <a:r>
              <a:rPr lang="fi-FI" altLang="en-US" sz="1400" dirty="0">
                <a:latin typeface="Tahoma" panose="020B0604030504040204" pitchFamily="34" charset="0"/>
              </a:rPr>
              <a:t>Capasitive </a:t>
            </a:r>
            <a:r>
              <a:rPr lang="fi-FI" altLang="en-US" sz="1400" dirty="0" smtClean="0">
                <a:latin typeface="Tahoma" panose="020B0604030504040204" pitchFamily="34" charset="0"/>
              </a:rPr>
              <a:t>sensors</a:t>
            </a:r>
            <a:endParaRPr lang="fi-FI" altLang="en-US" sz="1400" dirty="0">
              <a:latin typeface="Tahoma" panose="020B0604030504040204" pitchFamily="34" charset="0"/>
            </a:endParaRPr>
          </a:p>
        </p:txBody>
      </p:sp>
      <p:cxnSp>
        <p:nvCxnSpPr>
          <p:cNvPr id="47" name="AutoShape 13"/>
          <p:cNvCxnSpPr>
            <a:cxnSpLocks noChangeShapeType="1"/>
          </p:cNvCxnSpPr>
          <p:nvPr/>
        </p:nvCxnSpPr>
        <p:spPr bwMode="auto">
          <a:xfrm flipH="1">
            <a:off x="6780330" y="1531660"/>
            <a:ext cx="558466" cy="194352"/>
          </a:xfrm>
          <a:prstGeom prst="straightConnector1">
            <a:avLst/>
          </a:prstGeom>
          <a:noFill/>
          <a:ln w="22320">
            <a:solidFill>
              <a:srgbClr val="FF0000"/>
            </a:solidFill>
            <a:miter lim="800000"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cxnSp>
      <p:cxnSp>
        <p:nvCxnSpPr>
          <p:cNvPr id="48" name="AutoShape 14"/>
          <p:cNvCxnSpPr>
            <a:cxnSpLocks noChangeShapeType="1"/>
          </p:cNvCxnSpPr>
          <p:nvPr/>
        </p:nvCxnSpPr>
        <p:spPr bwMode="auto">
          <a:xfrm flipV="1">
            <a:off x="5903601" y="2072081"/>
            <a:ext cx="723702" cy="280001"/>
          </a:xfrm>
          <a:prstGeom prst="straightConnector1">
            <a:avLst/>
          </a:prstGeom>
          <a:noFill/>
          <a:ln w="22320">
            <a:solidFill>
              <a:srgbClr val="FF0000"/>
            </a:solidFill>
            <a:miter lim="800000"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cxnSp>
      <p:cxnSp>
        <p:nvCxnSpPr>
          <p:cNvPr id="49" name="AutoShape 15"/>
          <p:cNvCxnSpPr>
            <a:cxnSpLocks noChangeShapeType="1"/>
          </p:cNvCxnSpPr>
          <p:nvPr/>
        </p:nvCxnSpPr>
        <p:spPr bwMode="auto">
          <a:xfrm flipH="1" flipV="1">
            <a:off x="7156871" y="2381093"/>
            <a:ext cx="294913" cy="198107"/>
          </a:xfrm>
          <a:prstGeom prst="straightConnector1">
            <a:avLst/>
          </a:prstGeom>
          <a:noFill/>
          <a:ln w="22320">
            <a:solidFill>
              <a:srgbClr val="FF0000"/>
            </a:solidFill>
            <a:miter lim="800000"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cxnSp>
      <p:sp>
        <p:nvSpPr>
          <p:cNvPr id="50" name="Rectangle 49"/>
          <p:cNvSpPr>
            <a:spLocks noChangeArrowheads="1"/>
          </p:cNvSpPr>
          <p:nvPr/>
        </p:nvSpPr>
        <p:spPr bwMode="auto">
          <a:xfrm>
            <a:off x="5550078" y="3301110"/>
            <a:ext cx="3803413" cy="83317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square" lIns="90000" tIns="46800" rIns="90000" bIns="46800" anchor="ctr">
            <a:spAutoFit/>
          </a:bodyPr>
          <a:lstStyle>
            <a:lvl1pPr>
              <a:tabLst>
                <a:tab pos="0" algn="l"/>
                <a:tab pos="457200" algn="l"/>
                <a:tab pos="914400" algn="l"/>
                <a:tab pos="1371600" algn="l"/>
                <a:tab pos="1828800" algn="l"/>
                <a:tab pos="2286000" algn="l"/>
                <a:tab pos="2743200" algn="l"/>
                <a:tab pos="3200400" algn="l"/>
                <a:tab pos="3657600" algn="l"/>
                <a:tab pos="4114800" algn="l"/>
                <a:tab pos="4572000" algn="l"/>
                <a:tab pos="5029200" algn="l"/>
                <a:tab pos="5486400" algn="l"/>
                <a:tab pos="5943600" algn="l"/>
                <a:tab pos="6400800" algn="l"/>
                <a:tab pos="6858000" algn="l"/>
                <a:tab pos="7315200" algn="l"/>
                <a:tab pos="7772400" algn="l"/>
                <a:tab pos="8229600" algn="l"/>
                <a:tab pos="8686800" algn="l"/>
                <a:tab pos="9144000" algn="l"/>
              </a:tabLst>
              <a:defRPr>
                <a:solidFill>
                  <a:srgbClr val="000000"/>
                </a:solidFill>
                <a:latin typeface="Arial" panose="020B0604020202020204" pitchFamily="34" charset="0"/>
                <a:cs typeface="Lucida Sans Unicode" panose="020B0602030504020204" pitchFamily="34" charset="0"/>
              </a:defRPr>
            </a:lvl1pPr>
            <a:lvl2pPr>
              <a:tabLst>
                <a:tab pos="0" algn="l"/>
                <a:tab pos="457200" algn="l"/>
                <a:tab pos="914400" algn="l"/>
                <a:tab pos="1371600" algn="l"/>
                <a:tab pos="1828800" algn="l"/>
                <a:tab pos="2286000" algn="l"/>
                <a:tab pos="2743200" algn="l"/>
                <a:tab pos="3200400" algn="l"/>
                <a:tab pos="3657600" algn="l"/>
                <a:tab pos="4114800" algn="l"/>
                <a:tab pos="4572000" algn="l"/>
                <a:tab pos="5029200" algn="l"/>
                <a:tab pos="5486400" algn="l"/>
                <a:tab pos="5943600" algn="l"/>
                <a:tab pos="6400800" algn="l"/>
                <a:tab pos="6858000" algn="l"/>
                <a:tab pos="7315200" algn="l"/>
                <a:tab pos="7772400" algn="l"/>
                <a:tab pos="8229600" algn="l"/>
                <a:tab pos="8686800" algn="l"/>
                <a:tab pos="9144000" algn="l"/>
              </a:tabLst>
              <a:defRPr>
                <a:solidFill>
                  <a:srgbClr val="000000"/>
                </a:solidFill>
                <a:latin typeface="Arial" panose="020B0604020202020204" pitchFamily="34" charset="0"/>
                <a:cs typeface="Lucida Sans Unicode" panose="020B0602030504020204" pitchFamily="34" charset="0"/>
              </a:defRPr>
            </a:lvl2pPr>
            <a:lvl3pPr>
              <a:tabLst>
                <a:tab pos="0" algn="l"/>
                <a:tab pos="457200" algn="l"/>
                <a:tab pos="914400" algn="l"/>
                <a:tab pos="1371600" algn="l"/>
                <a:tab pos="1828800" algn="l"/>
                <a:tab pos="2286000" algn="l"/>
                <a:tab pos="2743200" algn="l"/>
                <a:tab pos="3200400" algn="l"/>
                <a:tab pos="3657600" algn="l"/>
                <a:tab pos="4114800" algn="l"/>
                <a:tab pos="4572000" algn="l"/>
                <a:tab pos="5029200" algn="l"/>
                <a:tab pos="5486400" algn="l"/>
                <a:tab pos="5943600" algn="l"/>
                <a:tab pos="6400800" algn="l"/>
                <a:tab pos="6858000" algn="l"/>
                <a:tab pos="7315200" algn="l"/>
                <a:tab pos="7772400" algn="l"/>
                <a:tab pos="8229600" algn="l"/>
                <a:tab pos="8686800" algn="l"/>
                <a:tab pos="9144000" algn="l"/>
              </a:tabLst>
              <a:defRPr>
                <a:solidFill>
                  <a:srgbClr val="000000"/>
                </a:solidFill>
                <a:latin typeface="Arial" panose="020B0604020202020204" pitchFamily="34" charset="0"/>
                <a:cs typeface="Lucida Sans Unicode" panose="020B0602030504020204" pitchFamily="34" charset="0"/>
              </a:defRPr>
            </a:lvl3pPr>
            <a:lvl4pPr>
              <a:tabLst>
                <a:tab pos="0" algn="l"/>
                <a:tab pos="457200" algn="l"/>
                <a:tab pos="914400" algn="l"/>
                <a:tab pos="1371600" algn="l"/>
                <a:tab pos="1828800" algn="l"/>
                <a:tab pos="2286000" algn="l"/>
                <a:tab pos="2743200" algn="l"/>
                <a:tab pos="3200400" algn="l"/>
                <a:tab pos="3657600" algn="l"/>
                <a:tab pos="4114800" algn="l"/>
                <a:tab pos="4572000" algn="l"/>
                <a:tab pos="5029200" algn="l"/>
                <a:tab pos="5486400" algn="l"/>
                <a:tab pos="5943600" algn="l"/>
                <a:tab pos="6400800" algn="l"/>
                <a:tab pos="6858000" algn="l"/>
                <a:tab pos="7315200" algn="l"/>
                <a:tab pos="7772400" algn="l"/>
                <a:tab pos="8229600" algn="l"/>
                <a:tab pos="8686800" algn="l"/>
                <a:tab pos="9144000" algn="l"/>
              </a:tabLst>
              <a:defRPr>
                <a:solidFill>
                  <a:srgbClr val="000000"/>
                </a:solidFill>
                <a:latin typeface="Arial" panose="020B0604020202020204" pitchFamily="34" charset="0"/>
                <a:cs typeface="Lucida Sans Unicode" panose="020B0602030504020204" pitchFamily="34" charset="0"/>
              </a:defRPr>
            </a:lvl4pPr>
            <a:lvl5pPr>
              <a:tabLst>
                <a:tab pos="0" algn="l"/>
                <a:tab pos="457200" algn="l"/>
                <a:tab pos="914400" algn="l"/>
                <a:tab pos="1371600" algn="l"/>
                <a:tab pos="1828800" algn="l"/>
                <a:tab pos="2286000" algn="l"/>
                <a:tab pos="2743200" algn="l"/>
                <a:tab pos="3200400" algn="l"/>
                <a:tab pos="3657600" algn="l"/>
                <a:tab pos="4114800" algn="l"/>
                <a:tab pos="4572000" algn="l"/>
                <a:tab pos="5029200" algn="l"/>
                <a:tab pos="5486400" algn="l"/>
                <a:tab pos="5943600" algn="l"/>
                <a:tab pos="6400800" algn="l"/>
                <a:tab pos="6858000" algn="l"/>
                <a:tab pos="7315200" algn="l"/>
                <a:tab pos="7772400" algn="l"/>
                <a:tab pos="8229600" algn="l"/>
                <a:tab pos="8686800" algn="l"/>
                <a:tab pos="9144000" algn="l"/>
              </a:tabLst>
              <a:defRPr>
                <a:solidFill>
                  <a:srgbClr val="000000"/>
                </a:solidFill>
                <a:latin typeface="Arial" panose="020B0604020202020204" pitchFamily="34" charset="0"/>
                <a:cs typeface="Lucida Sans Unicode" panose="020B0602030504020204" pitchFamily="34" charset="0"/>
              </a:defRPr>
            </a:lvl5pPr>
            <a:lvl6pPr marL="2514600" indent="-228600" defTabSz="457200" fontAlgn="base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57200" algn="l"/>
                <a:tab pos="914400" algn="l"/>
                <a:tab pos="1371600" algn="l"/>
                <a:tab pos="1828800" algn="l"/>
                <a:tab pos="2286000" algn="l"/>
                <a:tab pos="2743200" algn="l"/>
                <a:tab pos="3200400" algn="l"/>
                <a:tab pos="3657600" algn="l"/>
                <a:tab pos="4114800" algn="l"/>
                <a:tab pos="4572000" algn="l"/>
                <a:tab pos="5029200" algn="l"/>
                <a:tab pos="5486400" algn="l"/>
                <a:tab pos="5943600" algn="l"/>
                <a:tab pos="6400800" algn="l"/>
                <a:tab pos="6858000" algn="l"/>
                <a:tab pos="7315200" algn="l"/>
                <a:tab pos="7772400" algn="l"/>
                <a:tab pos="8229600" algn="l"/>
                <a:tab pos="8686800" algn="l"/>
                <a:tab pos="9144000" algn="l"/>
              </a:tabLst>
              <a:defRPr>
                <a:solidFill>
                  <a:srgbClr val="000000"/>
                </a:solidFill>
                <a:latin typeface="Arial" panose="020B0604020202020204" pitchFamily="34" charset="0"/>
                <a:cs typeface="Lucida Sans Unicode" panose="020B0602030504020204" pitchFamily="34" charset="0"/>
              </a:defRPr>
            </a:lvl6pPr>
            <a:lvl7pPr marL="2971800" indent="-228600" defTabSz="457200" fontAlgn="base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57200" algn="l"/>
                <a:tab pos="914400" algn="l"/>
                <a:tab pos="1371600" algn="l"/>
                <a:tab pos="1828800" algn="l"/>
                <a:tab pos="2286000" algn="l"/>
                <a:tab pos="2743200" algn="l"/>
                <a:tab pos="3200400" algn="l"/>
                <a:tab pos="3657600" algn="l"/>
                <a:tab pos="4114800" algn="l"/>
                <a:tab pos="4572000" algn="l"/>
                <a:tab pos="5029200" algn="l"/>
                <a:tab pos="5486400" algn="l"/>
                <a:tab pos="5943600" algn="l"/>
                <a:tab pos="6400800" algn="l"/>
                <a:tab pos="6858000" algn="l"/>
                <a:tab pos="7315200" algn="l"/>
                <a:tab pos="7772400" algn="l"/>
                <a:tab pos="8229600" algn="l"/>
                <a:tab pos="8686800" algn="l"/>
                <a:tab pos="9144000" algn="l"/>
              </a:tabLst>
              <a:defRPr>
                <a:solidFill>
                  <a:srgbClr val="000000"/>
                </a:solidFill>
                <a:latin typeface="Arial" panose="020B0604020202020204" pitchFamily="34" charset="0"/>
                <a:cs typeface="Lucida Sans Unicode" panose="020B0602030504020204" pitchFamily="34" charset="0"/>
              </a:defRPr>
            </a:lvl7pPr>
            <a:lvl8pPr marL="3429000" indent="-228600" defTabSz="457200" fontAlgn="base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57200" algn="l"/>
                <a:tab pos="914400" algn="l"/>
                <a:tab pos="1371600" algn="l"/>
                <a:tab pos="1828800" algn="l"/>
                <a:tab pos="2286000" algn="l"/>
                <a:tab pos="2743200" algn="l"/>
                <a:tab pos="3200400" algn="l"/>
                <a:tab pos="3657600" algn="l"/>
                <a:tab pos="4114800" algn="l"/>
                <a:tab pos="4572000" algn="l"/>
                <a:tab pos="5029200" algn="l"/>
                <a:tab pos="5486400" algn="l"/>
                <a:tab pos="5943600" algn="l"/>
                <a:tab pos="6400800" algn="l"/>
                <a:tab pos="6858000" algn="l"/>
                <a:tab pos="7315200" algn="l"/>
                <a:tab pos="7772400" algn="l"/>
                <a:tab pos="8229600" algn="l"/>
                <a:tab pos="8686800" algn="l"/>
                <a:tab pos="9144000" algn="l"/>
              </a:tabLst>
              <a:defRPr>
                <a:solidFill>
                  <a:srgbClr val="000000"/>
                </a:solidFill>
                <a:latin typeface="Arial" panose="020B0604020202020204" pitchFamily="34" charset="0"/>
                <a:cs typeface="Lucida Sans Unicode" panose="020B0602030504020204" pitchFamily="34" charset="0"/>
              </a:defRPr>
            </a:lvl8pPr>
            <a:lvl9pPr marL="3886200" indent="-228600" defTabSz="457200" fontAlgn="base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57200" algn="l"/>
                <a:tab pos="914400" algn="l"/>
                <a:tab pos="1371600" algn="l"/>
                <a:tab pos="1828800" algn="l"/>
                <a:tab pos="2286000" algn="l"/>
                <a:tab pos="2743200" algn="l"/>
                <a:tab pos="3200400" algn="l"/>
                <a:tab pos="3657600" algn="l"/>
                <a:tab pos="4114800" algn="l"/>
                <a:tab pos="4572000" algn="l"/>
                <a:tab pos="5029200" algn="l"/>
                <a:tab pos="5486400" algn="l"/>
                <a:tab pos="5943600" algn="l"/>
                <a:tab pos="6400800" algn="l"/>
                <a:tab pos="6858000" algn="l"/>
                <a:tab pos="7315200" algn="l"/>
                <a:tab pos="7772400" algn="l"/>
                <a:tab pos="8229600" algn="l"/>
                <a:tab pos="8686800" algn="l"/>
                <a:tab pos="9144000" algn="l"/>
              </a:tabLst>
              <a:defRPr>
                <a:solidFill>
                  <a:srgbClr val="000000"/>
                </a:solidFill>
                <a:latin typeface="Arial" panose="020B0604020202020204" pitchFamily="34" charset="0"/>
                <a:cs typeface="Lucida Sans Unicode" panose="020B0602030504020204" pitchFamily="34" charset="0"/>
              </a:defRPr>
            </a:lvl9pPr>
          </a:lstStyle>
          <a:p>
            <a:pPr>
              <a:buClrTx/>
              <a:buFontTx/>
              <a:buNone/>
            </a:pPr>
            <a:r>
              <a:rPr lang="fi-FI" altLang="en-US" sz="1600" dirty="0" smtClean="0">
                <a:cs typeface="Arial" panose="020B0604020202020204" pitchFamily="34" charset="0"/>
              </a:rPr>
              <a:t>Face Interface</a:t>
            </a:r>
          </a:p>
          <a:p>
            <a:pPr>
              <a:buClrTx/>
              <a:buFontTx/>
              <a:buNone/>
            </a:pPr>
            <a:r>
              <a:rPr lang="fi-FI" altLang="en-US" sz="1600" dirty="0" smtClean="0">
                <a:cs typeface="Arial" panose="020B0604020202020204" pitchFamily="34" charset="0"/>
              </a:rPr>
              <a:t>University of Tampere (UTA) &amp; Technical </a:t>
            </a:r>
            <a:r>
              <a:rPr lang="fi-FI" altLang="en-US" sz="1600" dirty="0" smtClean="0">
                <a:cs typeface="Arial" panose="020B0604020202020204" pitchFamily="34" charset="0"/>
              </a:rPr>
              <a:t>University of Tampere (TUT)</a:t>
            </a:r>
          </a:p>
        </p:txBody>
      </p:sp>
    </p:spTree>
    <p:extLst>
      <p:ext uri="{BB962C8B-B14F-4D97-AF65-F5344CB8AC3E}">
        <p14:creationId xmlns:p14="http://schemas.microsoft.com/office/powerpoint/2010/main" val="169690785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66699" y="523986"/>
            <a:ext cx="8677275" cy="657551"/>
          </a:xfrm>
        </p:spPr>
        <p:txBody>
          <a:bodyPr>
            <a:noAutofit/>
          </a:bodyPr>
          <a:lstStyle/>
          <a:p>
            <a:r>
              <a:rPr lang="en-US" sz="3200" dirty="0" smtClean="0"/>
              <a:t>Tampere Unit for Computer Human Interaction</a:t>
            </a:r>
            <a:endParaRPr lang="en-US" sz="3200" dirty="0"/>
          </a:p>
        </p:txBody>
      </p:sp>
      <p:sp>
        <p:nvSpPr>
          <p:cNvPr id="11" name="Content Placeholder 2"/>
          <p:cNvSpPr txBox="1">
            <a:spLocks/>
          </p:cNvSpPr>
          <p:nvPr/>
        </p:nvSpPr>
        <p:spPr bwMode="auto">
          <a:xfrm>
            <a:off x="277849" y="1736520"/>
            <a:ext cx="8488995" cy="481528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noAutofit/>
          </a:bodyPr>
          <a:lstStyle/>
          <a:p>
            <a:pPr marL="360000" lvl="1" indent="-285750" algn="just" defTabSz="914400" eaLnBrk="0" fontAlgn="base" hangingPunct="0">
              <a:spcAft>
                <a:spcPts val="1000"/>
              </a:spcAft>
              <a:buFont typeface="Arial" panose="020B0604020202020204" pitchFamily="34" charset="0"/>
              <a:buChar char="•"/>
              <a:defRPr/>
            </a:pPr>
            <a:r>
              <a:rPr lang="en-GB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TAUCHI </a:t>
            </a:r>
            <a:r>
              <a:rPr lang="en-GB" sz="2000" dirty="0">
                <a:latin typeface="Arial" panose="020B0604020202020204" pitchFamily="34" charset="0"/>
                <a:cs typeface="Arial" panose="020B0604020202020204" pitchFamily="34" charset="0"/>
              </a:rPr>
              <a:t>&amp; </a:t>
            </a:r>
            <a:r>
              <a:rPr lang="en-GB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Psychology </a:t>
            </a:r>
            <a:r>
              <a:rPr lang="en-GB" sz="2000" dirty="0">
                <a:latin typeface="Arial" panose="020B0604020202020204" pitchFamily="34" charset="0"/>
                <a:cs typeface="Arial" panose="020B0604020202020204" pitchFamily="34" charset="0"/>
              </a:rPr>
              <a:t>Clinic </a:t>
            </a:r>
            <a:r>
              <a:rPr lang="en-GB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PSYKE, </a:t>
            </a:r>
            <a:r>
              <a:rPr lang="en-GB" sz="2000" dirty="0">
                <a:latin typeface="Arial" panose="020B0604020202020204" pitchFamily="34" charset="0"/>
                <a:cs typeface="Arial" panose="020B0604020202020204" pitchFamily="34" charset="0"/>
              </a:rPr>
              <a:t>School of Social Sciences and </a:t>
            </a:r>
            <a:r>
              <a:rPr lang="en-GB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Humanities, University of Tampere</a:t>
            </a:r>
          </a:p>
          <a:p>
            <a:pPr marL="360000" lvl="1" indent="-285750" algn="just" defTabSz="914400" eaLnBrk="0" fontAlgn="base" hangingPunct="0">
              <a:spcAft>
                <a:spcPts val="1000"/>
              </a:spcAft>
              <a:buFont typeface="Arial" panose="020B0604020202020204" pitchFamily="34" charset="0"/>
              <a:buChar char="•"/>
              <a:defRPr/>
            </a:pPr>
            <a:r>
              <a:rPr lang="en-GB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Children with attention deficit/hyperactivity </a:t>
            </a:r>
            <a:r>
              <a:rPr lang="en-GB" sz="2000" dirty="0">
                <a:latin typeface="Arial" panose="020B0604020202020204" pitchFamily="34" charset="0"/>
                <a:cs typeface="Arial" panose="020B0604020202020204" pitchFamily="34" charset="0"/>
              </a:rPr>
              <a:t>disorder (ADHD</a:t>
            </a:r>
            <a:r>
              <a:rPr lang="en-GB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)</a:t>
            </a:r>
            <a:endParaRPr lang="en-GB" sz="20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817200" lvl="2" indent="-285750" algn="just" defTabSz="914400" eaLnBrk="0" fontAlgn="base" hangingPunct="0">
              <a:spcAft>
                <a:spcPts val="1000"/>
              </a:spcAft>
              <a:buFont typeface="Arial" panose="020B0604020202020204" pitchFamily="34" charset="0"/>
              <a:buChar char="•"/>
              <a:defRPr/>
            </a:pPr>
            <a:r>
              <a:rPr lang="en-GB" sz="2000" dirty="0">
                <a:latin typeface="Arial" panose="020B0604020202020204" pitchFamily="34" charset="0"/>
                <a:cs typeface="Arial" panose="020B0604020202020204" pitchFamily="34" charset="0"/>
              </a:rPr>
              <a:t>Inattention, hyperactivity and </a:t>
            </a:r>
            <a:r>
              <a:rPr lang="en-GB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impulsivity deficits</a:t>
            </a:r>
          </a:p>
          <a:p>
            <a:pPr marL="360000" lvl="1" indent="-285750" algn="just" defTabSz="914400" eaLnBrk="0" fontAlgn="base" hangingPunct="0">
              <a:spcAft>
                <a:spcPts val="1000"/>
              </a:spcAft>
              <a:buFont typeface="Arial" panose="020B0604020202020204" pitchFamily="34" charset="0"/>
              <a:buChar char="•"/>
              <a:defRPr/>
            </a:pPr>
            <a:r>
              <a:rPr lang="en-GB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Non-verbal behaviour analysis, i.e. gaze</a:t>
            </a:r>
            <a:r>
              <a:rPr lang="en-GB" sz="2000" dirty="0">
                <a:latin typeface="Arial" panose="020B0604020202020204" pitchFamily="34" charset="0"/>
                <a:cs typeface="Arial" panose="020B0604020202020204" pitchFamily="34" charset="0"/>
              </a:rPr>
              <a:t>, head orientation, facial </a:t>
            </a:r>
            <a:r>
              <a:rPr lang="en-GB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expressions </a:t>
            </a:r>
            <a:r>
              <a:rPr lang="en-GB" sz="2000" dirty="0">
                <a:latin typeface="Arial" panose="020B0604020202020204" pitchFamily="34" charset="0"/>
                <a:cs typeface="Arial" panose="020B0604020202020204" pitchFamily="34" charset="0"/>
              </a:rPr>
              <a:t>and body </a:t>
            </a:r>
            <a:r>
              <a:rPr lang="en-GB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movements/gestures will be used </a:t>
            </a:r>
            <a:r>
              <a:rPr lang="en-GB" sz="2000" dirty="0">
                <a:latin typeface="Arial" panose="020B0604020202020204" pitchFamily="34" charset="0"/>
                <a:cs typeface="Arial" panose="020B0604020202020204" pitchFamily="34" charset="0"/>
              </a:rPr>
              <a:t>for understanding and rehabilitation </a:t>
            </a:r>
            <a:r>
              <a:rPr lang="en-GB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of ADHD</a:t>
            </a:r>
            <a:endParaRPr lang="en-GB" sz="20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360000" lvl="1" indent="-285750" algn="just" defTabSz="914400" eaLnBrk="0" fontAlgn="base" hangingPunct="0">
              <a:spcAft>
                <a:spcPts val="1000"/>
              </a:spcAft>
              <a:buFont typeface="Arial" panose="020B0604020202020204" pitchFamily="34" charset="0"/>
              <a:buChar char="•"/>
              <a:defRPr/>
            </a:pPr>
            <a:r>
              <a:rPr lang="en-GB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Visual pathways occupy up to 85% of brain structure</a:t>
            </a:r>
          </a:p>
          <a:p>
            <a:pPr marL="360000" lvl="1" indent="-285750" algn="just" defTabSz="914400" eaLnBrk="0" fontAlgn="base" hangingPunct="0">
              <a:spcAft>
                <a:spcPts val="1000"/>
              </a:spcAft>
              <a:buFont typeface="Arial" panose="020B0604020202020204" pitchFamily="34" charset="0"/>
              <a:buChar char="•"/>
              <a:defRPr/>
            </a:pPr>
            <a:r>
              <a:rPr lang="en-GB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Visual attention training is expected to help in improving attention skills in general</a:t>
            </a:r>
          </a:p>
          <a:p>
            <a:pPr marL="360000" lvl="1" indent="-285750" algn="just" defTabSz="914400" eaLnBrk="0" fontAlgn="base" hangingPunct="0">
              <a:spcAft>
                <a:spcPts val="1000"/>
              </a:spcAft>
              <a:buFont typeface="Arial" panose="020B0604020202020204" pitchFamily="34" charset="0"/>
              <a:buChar char="•"/>
              <a:defRPr/>
            </a:pPr>
            <a:r>
              <a:rPr lang="en-GB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Attention </a:t>
            </a:r>
            <a:r>
              <a:rPr lang="en-GB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training is expected to improve the skills of eye-hand-body coordination and </a:t>
            </a:r>
            <a:r>
              <a:rPr lang="en-GB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muscle/impulsivity </a:t>
            </a:r>
            <a:r>
              <a:rPr lang="en-GB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control</a:t>
            </a:r>
            <a:endParaRPr lang="fi-FI" sz="20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" name="Title 1"/>
          <p:cNvSpPr txBox="1">
            <a:spLocks/>
          </p:cNvSpPr>
          <p:nvPr/>
        </p:nvSpPr>
        <p:spPr bwMode="auto">
          <a:xfrm>
            <a:off x="2207941" y="0"/>
            <a:ext cx="6888433" cy="45687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noAutofit/>
          </a:bodyPr>
          <a:lstStyle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sz="3200" kern="1200">
                <a:solidFill>
                  <a:schemeClr val="accent1">
                    <a:lumMod val="75000"/>
                  </a:schemeClr>
                </a:solidFill>
                <a:latin typeface="Arial" pitchFamily="34" charset="0"/>
                <a:ea typeface="+mj-ea"/>
                <a:cs typeface="Arial" pitchFamily="34" charset="0"/>
              </a:defRPr>
            </a:lvl1pPr>
            <a:lvl2pPr algn="l" rtl="0" eaLnBrk="0" fontAlgn="base" hangingPunct="0">
              <a:spcBef>
                <a:spcPct val="0"/>
              </a:spcBef>
              <a:spcAft>
                <a:spcPct val="0"/>
              </a:spcAft>
              <a:defRPr sz="3300"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algn="l" rtl="0" eaLnBrk="0" fontAlgn="base" hangingPunct="0">
              <a:spcBef>
                <a:spcPct val="0"/>
              </a:spcBef>
              <a:spcAft>
                <a:spcPct val="0"/>
              </a:spcAft>
              <a:defRPr sz="3300"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algn="l" rtl="0" eaLnBrk="0" fontAlgn="base" hangingPunct="0">
              <a:spcBef>
                <a:spcPct val="0"/>
              </a:spcBef>
              <a:spcAft>
                <a:spcPct val="0"/>
              </a:spcAft>
              <a:defRPr sz="3300"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algn="l" rtl="0" eaLnBrk="0" fontAlgn="base" hangingPunct="0">
              <a:spcBef>
                <a:spcPct val="0"/>
              </a:spcBef>
              <a:spcAft>
                <a:spcPct val="0"/>
              </a:spcAft>
              <a:defRPr sz="3300"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457200" algn="l" rtl="0" fontAlgn="base">
              <a:spcBef>
                <a:spcPct val="0"/>
              </a:spcBef>
              <a:spcAft>
                <a:spcPct val="0"/>
              </a:spcAft>
              <a:defRPr sz="3300"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914400" algn="l" rtl="0" fontAlgn="base">
              <a:spcBef>
                <a:spcPct val="0"/>
              </a:spcBef>
              <a:spcAft>
                <a:spcPct val="0"/>
              </a:spcAft>
              <a:defRPr sz="3300"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1371600" algn="l" rtl="0" fontAlgn="base">
              <a:spcBef>
                <a:spcPct val="0"/>
              </a:spcBef>
              <a:spcAft>
                <a:spcPct val="0"/>
              </a:spcAft>
              <a:defRPr sz="3300"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1828800" algn="l" rtl="0" fontAlgn="base">
              <a:spcBef>
                <a:spcPct val="0"/>
              </a:spcBef>
              <a:spcAft>
                <a:spcPct val="0"/>
              </a:spcAft>
              <a:defRPr sz="3300"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algn="r" defTabSz="914400"/>
            <a:r>
              <a:rPr lang="en-US" sz="1600" dirty="0" smtClean="0"/>
              <a:t>http://www.uta.fi/sis/tauchi</a:t>
            </a:r>
            <a:endParaRPr lang="en-US" sz="1600" dirty="0"/>
          </a:p>
        </p:txBody>
      </p:sp>
      <p:sp>
        <p:nvSpPr>
          <p:cNvPr id="5" name="Title 1"/>
          <p:cNvSpPr txBox="1">
            <a:spLocks/>
          </p:cNvSpPr>
          <p:nvPr/>
        </p:nvSpPr>
        <p:spPr bwMode="auto">
          <a:xfrm>
            <a:off x="286549" y="1180609"/>
            <a:ext cx="8600463" cy="61748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noAutofit/>
          </a:bodyPr>
          <a:lstStyle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sz="3200" kern="1200">
                <a:solidFill>
                  <a:schemeClr val="accent1">
                    <a:lumMod val="75000"/>
                  </a:schemeClr>
                </a:solidFill>
                <a:latin typeface="Arial" pitchFamily="34" charset="0"/>
                <a:ea typeface="+mj-ea"/>
                <a:cs typeface="Arial" pitchFamily="34" charset="0"/>
              </a:defRPr>
            </a:lvl1pPr>
            <a:lvl2pPr algn="l" rtl="0" eaLnBrk="0" fontAlgn="base" hangingPunct="0">
              <a:spcBef>
                <a:spcPct val="0"/>
              </a:spcBef>
              <a:spcAft>
                <a:spcPct val="0"/>
              </a:spcAft>
              <a:defRPr sz="3300"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algn="l" rtl="0" eaLnBrk="0" fontAlgn="base" hangingPunct="0">
              <a:spcBef>
                <a:spcPct val="0"/>
              </a:spcBef>
              <a:spcAft>
                <a:spcPct val="0"/>
              </a:spcAft>
              <a:defRPr sz="3300"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algn="l" rtl="0" eaLnBrk="0" fontAlgn="base" hangingPunct="0">
              <a:spcBef>
                <a:spcPct val="0"/>
              </a:spcBef>
              <a:spcAft>
                <a:spcPct val="0"/>
              </a:spcAft>
              <a:defRPr sz="3300"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algn="l" rtl="0" eaLnBrk="0" fontAlgn="base" hangingPunct="0">
              <a:spcBef>
                <a:spcPct val="0"/>
              </a:spcBef>
              <a:spcAft>
                <a:spcPct val="0"/>
              </a:spcAft>
              <a:defRPr sz="3300"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457200" algn="l" rtl="0" fontAlgn="base">
              <a:spcBef>
                <a:spcPct val="0"/>
              </a:spcBef>
              <a:spcAft>
                <a:spcPct val="0"/>
              </a:spcAft>
              <a:defRPr sz="3300"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914400" algn="l" rtl="0" fontAlgn="base">
              <a:spcBef>
                <a:spcPct val="0"/>
              </a:spcBef>
              <a:spcAft>
                <a:spcPct val="0"/>
              </a:spcAft>
              <a:defRPr sz="3300"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1371600" algn="l" rtl="0" fontAlgn="base">
              <a:spcBef>
                <a:spcPct val="0"/>
              </a:spcBef>
              <a:spcAft>
                <a:spcPct val="0"/>
              </a:spcAft>
              <a:defRPr sz="3300"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1828800" algn="l" rtl="0" fontAlgn="base">
              <a:spcBef>
                <a:spcPct val="0"/>
              </a:spcBef>
              <a:spcAft>
                <a:spcPct val="0"/>
              </a:spcAft>
              <a:defRPr sz="3300"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defTabSz="914400"/>
            <a:r>
              <a:rPr lang="en-GB" sz="2000" dirty="0"/>
              <a:t>Attention Training and Control (ATRACT</a:t>
            </a:r>
            <a:r>
              <a:rPr lang="en-GB" sz="2000" dirty="0" smtClean="0"/>
              <a:t>) project</a:t>
            </a:r>
            <a:endParaRPr lang="en-US" sz="2000" dirty="0"/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 rotWithShape="1">
          <a:blip r:embed="rId2"/>
          <a:srcRect l="1394" r="3324" b="2879"/>
          <a:stretch/>
        </p:blipFill>
        <p:spPr>
          <a:xfrm>
            <a:off x="4952879" y="14326"/>
            <a:ext cx="1535088" cy="44254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4381371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66699" y="523986"/>
            <a:ext cx="8677275" cy="657551"/>
          </a:xfrm>
        </p:spPr>
        <p:txBody>
          <a:bodyPr>
            <a:noAutofit/>
          </a:bodyPr>
          <a:lstStyle/>
          <a:p>
            <a:r>
              <a:rPr lang="en-US" sz="3200" dirty="0" smtClean="0"/>
              <a:t>Tampere Unit for Computer Human Interaction</a:t>
            </a:r>
            <a:endParaRPr lang="en-US" sz="3200" dirty="0"/>
          </a:p>
        </p:txBody>
      </p:sp>
      <p:sp>
        <p:nvSpPr>
          <p:cNvPr id="11" name="Content Placeholder 2"/>
          <p:cNvSpPr txBox="1">
            <a:spLocks/>
          </p:cNvSpPr>
          <p:nvPr/>
        </p:nvSpPr>
        <p:spPr bwMode="auto">
          <a:xfrm>
            <a:off x="277850" y="1845577"/>
            <a:ext cx="4965270" cy="16106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noAutofit/>
          </a:bodyPr>
          <a:lstStyle/>
          <a:p>
            <a:pPr marL="360000" lvl="1" indent="-285750" algn="just" defTabSz="914400" eaLnBrk="0" fontAlgn="base" hangingPunct="0">
              <a:spcAft>
                <a:spcPts val="600"/>
              </a:spcAft>
              <a:buFont typeface="Arial" panose="020B0604020202020204" pitchFamily="34" charset="0"/>
              <a:buChar char="•"/>
              <a:defRPr/>
            </a:pPr>
            <a:r>
              <a:rPr lang="en-GB" sz="2000" dirty="0">
                <a:latin typeface="Arial" panose="020B0604020202020204" pitchFamily="34" charset="0"/>
                <a:cs typeface="Arial" panose="020B0604020202020204" pitchFamily="34" charset="0"/>
              </a:rPr>
              <a:t>Eye/gaze-based </a:t>
            </a:r>
            <a:r>
              <a:rPr lang="en-GB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games</a:t>
            </a:r>
            <a:endParaRPr lang="en-GB" sz="20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360000" lvl="1" indent="-285750" algn="just" defTabSz="914400" eaLnBrk="0" fontAlgn="base" hangingPunct="0">
              <a:spcAft>
                <a:spcPts val="600"/>
              </a:spcAft>
              <a:buFont typeface="Arial" panose="020B0604020202020204" pitchFamily="34" charset="0"/>
              <a:buChar char="•"/>
              <a:defRPr/>
            </a:pPr>
            <a:r>
              <a:rPr lang="en-GB" sz="2000" dirty="0">
                <a:latin typeface="Arial" panose="020B0604020202020204" pitchFamily="34" charset="0"/>
                <a:cs typeface="Arial" panose="020B0604020202020204" pitchFamily="34" charset="0"/>
              </a:rPr>
              <a:t>Computer vision-based </a:t>
            </a:r>
            <a:r>
              <a:rPr lang="en-GB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games</a:t>
            </a:r>
          </a:p>
          <a:p>
            <a:pPr marL="360000" lvl="1" indent="-285750" algn="just" defTabSz="914400" eaLnBrk="0" fontAlgn="base" hangingPunct="0">
              <a:spcAft>
                <a:spcPts val="600"/>
              </a:spcAft>
              <a:buFont typeface="Arial" panose="020B0604020202020204" pitchFamily="34" charset="0"/>
              <a:buChar char="•"/>
              <a:defRPr/>
            </a:pPr>
            <a:r>
              <a:rPr lang="en-GB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Capacitive, depth and motion sensor technology</a:t>
            </a:r>
            <a:endParaRPr lang="en-GB" sz="20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" name="Title 1"/>
          <p:cNvSpPr txBox="1">
            <a:spLocks/>
          </p:cNvSpPr>
          <p:nvPr/>
        </p:nvSpPr>
        <p:spPr bwMode="auto">
          <a:xfrm>
            <a:off x="2207941" y="0"/>
            <a:ext cx="6888433" cy="45687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noAutofit/>
          </a:bodyPr>
          <a:lstStyle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sz="3200" kern="1200">
                <a:solidFill>
                  <a:schemeClr val="accent1">
                    <a:lumMod val="75000"/>
                  </a:schemeClr>
                </a:solidFill>
                <a:latin typeface="Arial" pitchFamily="34" charset="0"/>
                <a:ea typeface="+mj-ea"/>
                <a:cs typeface="Arial" pitchFamily="34" charset="0"/>
              </a:defRPr>
            </a:lvl1pPr>
            <a:lvl2pPr algn="l" rtl="0" eaLnBrk="0" fontAlgn="base" hangingPunct="0">
              <a:spcBef>
                <a:spcPct val="0"/>
              </a:spcBef>
              <a:spcAft>
                <a:spcPct val="0"/>
              </a:spcAft>
              <a:defRPr sz="3300"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algn="l" rtl="0" eaLnBrk="0" fontAlgn="base" hangingPunct="0">
              <a:spcBef>
                <a:spcPct val="0"/>
              </a:spcBef>
              <a:spcAft>
                <a:spcPct val="0"/>
              </a:spcAft>
              <a:defRPr sz="3300"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algn="l" rtl="0" eaLnBrk="0" fontAlgn="base" hangingPunct="0">
              <a:spcBef>
                <a:spcPct val="0"/>
              </a:spcBef>
              <a:spcAft>
                <a:spcPct val="0"/>
              </a:spcAft>
              <a:defRPr sz="3300"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algn="l" rtl="0" eaLnBrk="0" fontAlgn="base" hangingPunct="0">
              <a:spcBef>
                <a:spcPct val="0"/>
              </a:spcBef>
              <a:spcAft>
                <a:spcPct val="0"/>
              </a:spcAft>
              <a:defRPr sz="3300"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457200" algn="l" rtl="0" fontAlgn="base">
              <a:spcBef>
                <a:spcPct val="0"/>
              </a:spcBef>
              <a:spcAft>
                <a:spcPct val="0"/>
              </a:spcAft>
              <a:defRPr sz="3300"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914400" algn="l" rtl="0" fontAlgn="base">
              <a:spcBef>
                <a:spcPct val="0"/>
              </a:spcBef>
              <a:spcAft>
                <a:spcPct val="0"/>
              </a:spcAft>
              <a:defRPr sz="3300"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1371600" algn="l" rtl="0" fontAlgn="base">
              <a:spcBef>
                <a:spcPct val="0"/>
              </a:spcBef>
              <a:spcAft>
                <a:spcPct val="0"/>
              </a:spcAft>
              <a:defRPr sz="3300"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1828800" algn="l" rtl="0" fontAlgn="base">
              <a:spcBef>
                <a:spcPct val="0"/>
              </a:spcBef>
              <a:spcAft>
                <a:spcPct val="0"/>
              </a:spcAft>
              <a:defRPr sz="3300"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algn="r" defTabSz="914400"/>
            <a:r>
              <a:rPr lang="en-US" sz="1600" dirty="0" smtClean="0"/>
              <a:t>http://www.uta.fi/sis/tauchi</a:t>
            </a:r>
            <a:endParaRPr lang="en-US" sz="1600" dirty="0"/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 rotWithShape="1">
          <a:blip r:embed="rId3"/>
          <a:srcRect l="1394" r="3324" b="2879"/>
          <a:stretch/>
        </p:blipFill>
        <p:spPr>
          <a:xfrm>
            <a:off x="4952879" y="14326"/>
            <a:ext cx="1535088" cy="442548"/>
          </a:xfrm>
          <a:prstGeom prst="rect">
            <a:avLst/>
          </a:prstGeom>
        </p:spPr>
      </p:pic>
      <p:graphicFrame>
        <p:nvGraphicFramePr>
          <p:cNvPr id="7" name="Object 6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4223852233"/>
              </p:ext>
            </p:extLst>
          </p:nvPr>
        </p:nvGraphicFramePr>
        <p:xfrm>
          <a:off x="5897927" y="1356979"/>
          <a:ext cx="2904725" cy="235095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6164" name="Bitmap Image" r:id="rId4" imgW="4525007" imgH="3657143" progId="Paint.Picture">
                  <p:embed/>
                </p:oleObj>
              </mc:Choice>
              <mc:Fallback>
                <p:oleObj name="Bitmap Image" r:id="rId4" imgW="4525007" imgH="3657143" progId="Paint.Picture">
                  <p:embed/>
                  <p:pic>
                    <p:nvPicPr>
                      <p:cNvPr id="0" name="Object 1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5897927" y="1356979"/>
                        <a:ext cx="2904725" cy="2350955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  <p:sp>
        <p:nvSpPr>
          <p:cNvPr id="9" name="Title 1"/>
          <p:cNvSpPr txBox="1">
            <a:spLocks/>
          </p:cNvSpPr>
          <p:nvPr/>
        </p:nvSpPr>
        <p:spPr bwMode="auto">
          <a:xfrm>
            <a:off x="286549" y="1180609"/>
            <a:ext cx="8600463" cy="61748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noAutofit/>
          </a:bodyPr>
          <a:lstStyle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sz="3200" kern="1200">
                <a:solidFill>
                  <a:schemeClr val="accent1">
                    <a:lumMod val="75000"/>
                  </a:schemeClr>
                </a:solidFill>
                <a:latin typeface="Arial" pitchFamily="34" charset="0"/>
                <a:ea typeface="+mj-ea"/>
                <a:cs typeface="Arial" pitchFamily="34" charset="0"/>
              </a:defRPr>
            </a:lvl1pPr>
            <a:lvl2pPr algn="l" rtl="0" eaLnBrk="0" fontAlgn="base" hangingPunct="0">
              <a:spcBef>
                <a:spcPct val="0"/>
              </a:spcBef>
              <a:spcAft>
                <a:spcPct val="0"/>
              </a:spcAft>
              <a:defRPr sz="3300"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algn="l" rtl="0" eaLnBrk="0" fontAlgn="base" hangingPunct="0">
              <a:spcBef>
                <a:spcPct val="0"/>
              </a:spcBef>
              <a:spcAft>
                <a:spcPct val="0"/>
              </a:spcAft>
              <a:defRPr sz="3300"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algn="l" rtl="0" eaLnBrk="0" fontAlgn="base" hangingPunct="0">
              <a:spcBef>
                <a:spcPct val="0"/>
              </a:spcBef>
              <a:spcAft>
                <a:spcPct val="0"/>
              </a:spcAft>
              <a:defRPr sz="3300"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algn="l" rtl="0" eaLnBrk="0" fontAlgn="base" hangingPunct="0">
              <a:spcBef>
                <a:spcPct val="0"/>
              </a:spcBef>
              <a:spcAft>
                <a:spcPct val="0"/>
              </a:spcAft>
              <a:defRPr sz="3300"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457200" algn="l" rtl="0" fontAlgn="base">
              <a:spcBef>
                <a:spcPct val="0"/>
              </a:spcBef>
              <a:spcAft>
                <a:spcPct val="0"/>
              </a:spcAft>
              <a:defRPr sz="3300"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914400" algn="l" rtl="0" fontAlgn="base">
              <a:spcBef>
                <a:spcPct val="0"/>
              </a:spcBef>
              <a:spcAft>
                <a:spcPct val="0"/>
              </a:spcAft>
              <a:defRPr sz="3300"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1371600" algn="l" rtl="0" fontAlgn="base">
              <a:spcBef>
                <a:spcPct val="0"/>
              </a:spcBef>
              <a:spcAft>
                <a:spcPct val="0"/>
              </a:spcAft>
              <a:defRPr sz="3300"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1828800" algn="l" rtl="0" fontAlgn="base">
              <a:spcBef>
                <a:spcPct val="0"/>
              </a:spcBef>
              <a:spcAft>
                <a:spcPct val="0"/>
              </a:spcAft>
              <a:defRPr sz="3300"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defTabSz="914400"/>
            <a:r>
              <a:rPr lang="en-GB" sz="2000" dirty="0"/>
              <a:t>Attention Training and Control (ATRACT</a:t>
            </a:r>
            <a:r>
              <a:rPr lang="en-GB" sz="2000" dirty="0" smtClean="0"/>
              <a:t>)</a:t>
            </a:r>
            <a:endParaRPr lang="en-US" sz="2000" dirty="0"/>
          </a:p>
        </p:txBody>
      </p:sp>
      <p:pic>
        <p:nvPicPr>
          <p:cNvPr id="14" name="Picture 13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639207" y="3967266"/>
            <a:ext cx="6296797" cy="20609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528137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8573" y="1549694"/>
            <a:ext cx="8141320" cy="2643166"/>
          </a:xfrm>
        </p:spPr>
        <p:txBody>
          <a:bodyPr>
            <a:noAutofit/>
          </a:bodyPr>
          <a:lstStyle/>
          <a:p>
            <a:r>
              <a:rPr lang="en-US" sz="3200" dirty="0" smtClean="0"/>
              <a:t>Post doc project / UCSB visit 2015</a:t>
            </a:r>
            <a:br>
              <a:rPr lang="en-US" sz="3200" dirty="0" smtClean="0"/>
            </a:br>
            <a:r>
              <a:rPr lang="en-US" sz="3200" dirty="0" smtClean="0"/>
              <a:t/>
            </a:r>
            <a:br>
              <a:rPr lang="en-US" sz="3200" dirty="0" smtClean="0"/>
            </a:br>
            <a:r>
              <a:rPr lang="en-US" dirty="0" smtClean="0"/>
              <a:t>Vision-based user interfaces for hands-free text entry</a:t>
            </a:r>
            <a:endParaRPr lang="en-US" sz="3200" dirty="0"/>
          </a:p>
        </p:txBody>
      </p:sp>
    </p:spTree>
    <p:extLst>
      <p:ext uri="{BB962C8B-B14F-4D97-AF65-F5344CB8AC3E}">
        <p14:creationId xmlns:p14="http://schemas.microsoft.com/office/powerpoint/2010/main" val="168174268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Content Placeholder 2"/>
          <p:cNvSpPr txBox="1">
            <a:spLocks/>
          </p:cNvSpPr>
          <p:nvPr/>
        </p:nvSpPr>
        <p:spPr bwMode="auto">
          <a:xfrm>
            <a:off x="196682" y="1233977"/>
            <a:ext cx="8488995" cy="209560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noAutofit/>
          </a:bodyPr>
          <a:lstStyle/>
          <a:p>
            <a:pPr marL="360000" lvl="1" indent="-285750" algn="just" defTabSz="914400" eaLnBrk="0" fontAlgn="base" hangingPunct="0">
              <a:spcAft>
                <a:spcPts val="600"/>
              </a:spcAft>
              <a:buFont typeface="Arial" panose="020B0604020202020204" pitchFamily="34" charset="0"/>
              <a:buChar char="•"/>
              <a:defRPr/>
            </a:pPr>
            <a:r>
              <a:rPr lang="en-US" sz="1900" dirty="0" smtClean="0">
                <a:latin typeface="Arial" panose="020B0604020202020204" pitchFamily="34" charset="0"/>
                <a:cs typeface="Arial" panose="020B0604020202020204" pitchFamily="34" charset="0"/>
              </a:rPr>
              <a:t>Face is one of the most important means of communication with people</a:t>
            </a:r>
          </a:p>
          <a:p>
            <a:pPr marL="360000" lvl="1" indent="-285750" algn="just" defTabSz="914400" eaLnBrk="0" fontAlgn="base" hangingPunct="0">
              <a:spcAft>
                <a:spcPts val="600"/>
              </a:spcAft>
              <a:buFont typeface="Arial" panose="020B0604020202020204" pitchFamily="34" charset="0"/>
              <a:buChar char="•"/>
              <a:defRPr/>
            </a:pPr>
            <a:r>
              <a:rPr lang="en-US" sz="1900" dirty="0" smtClean="0">
                <a:latin typeface="Arial" panose="020B0604020202020204" pitchFamily="34" charset="0"/>
                <a:cs typeface="Arial" panose="020B0604020202020204" pitchFamily="34" charset="0"/>
              </a:rPr>
              <a:t>Many facial expressions can be performed on a voluntary basis with a fine-grained resolution</a:t>
            </a:r>
          </a:p>
          <a:p>
            <a:pPr marL="360000" lvl="1" indent="-285750" algn="just" defTabSz="914400" eaLnBrk="0" fontAlgn="base" hangingPunct="0">
              <a:spcAft>
                <a:spcPts val="600"/>
              </a:spcAft>
              <a:buFont typeface="Arial" panose="020B0604020202020204" pitchFamily="34" charset="0"/>
              <a:buChar char="•"/>
              <a:defRPr/>
            </a:pPr>
            <a:r>
              <a:rPr lang="en-GB" sz="1900" dirty="0" smtClean="0">
                <a:latin typeface="Arial" panose="020B0604020202020204" pitchFamily="34" charset="0"/>
                <a:cs typeface="Arial" panose="020B0604020202020204" pitchFamily="34" charset="0"/>
              </a:rPr>
              <a:t>Aim is to investigate vision-based user interfaces that utilize voluntarily produced and controlled head movements and facial expressions for the task of text entry</a:t>
            </a:r>
            <a:endParaRPr lang="en-US" sz="1900" dirty="0" smtClean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8" name="Title 1"/>
          <p:cNvSpPr txBox="1">
            <a:spLocks/>
          </p:cNvSpPr>
          <p:nvPr/>
        </p:nvSpPr>
        <p:spPr bwMode="auto">
          <a:xfrm>
            <a:off x="2207941" y="0"/>
            <a:ext cx="6888433" cy="45687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noAutofit/>
          </a:bodyPr>
          <a:lstStyle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sz="3200" kern="1200">
                <a:solidFill>
                  <a:schemeClr val="accent1">
                    <a:lumMod val="75000"/>
                  </a:schemeClr>
                </a:solidFill>
                <a:latin typeface="Arial" pitchFamily="34" charset="0"/>
                <a:ea typeface="+mj-ea"/>
                <a:cs typeface="Arial" pitchFamily="34" charset="0"/>
              </a:defRPr>
            </a:lvl1pPr>
            <a:lvl2pPr algn="l" rtl="0" eaLnBrk="0" fontAlgn="base" hangingPunct="0">
              <a:spcBef>
                <a:spcPct val="0"/>
              </a:spcBef>
              <a:spcAft>
                <a:spcPct val="0"/>
              </a:spcAft>
              <a:defRPr sz="3300"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algn="l" rtl="0" eaLnBrk="0" fontAlgn="base" hangingPunct="0">
              <a:spcBef>
                <a:spcPct val="0"/>
              </a:spcBef>
              <a:spcAft>
                <a:spcPct val="0"/>
              </a:spcAft>
              <a:defRPr sz="3300"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algn="l" rtl="0" eaLnBrk="0" fontAlgn="base" hangingPunct="0">
              <a:spcBef>
                <a:spcPct val="0"/>
              </a:spcBef>
              <a:spcAft>
                <a:spcPct val="0"/>
              </a:spcAft>
              <a:defRPr sz="3300"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algn="l" rtl="0" eaLnBrk="0" fontAlgn="base" hangingPunct="0">
              <a:spcBef>
                <a:spcPct val="0"/>
              </a:spcBef>
              <a:spcAft>
                <a:spcPct val="0"/>
              </a:spcAft>
              <a:defRPr sz="3300"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457200" algn="l" rtl="0" fontAlgn="base">
              <a:spcBef>
                <a:spcPct val="0"/>
              </a:spcBef>
              <a:spcAft>
                <a:spcPct val="0"/>
              </a:spcAft>
              <a:defRPr sz="3300"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914400" algn="l" rtl="0" fontAlgn="base">
              <a:spcBef>
                <a:spcPct val="0"/>
              </a:spcBef>
              <a:spcAft>
                <a:spcPct val="0"/>
              </a:spcAft>
              <a:defRPr sz="3300"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1371600" algn="l" rtl="0" fontAlgn="base">
              <a:spcBef>
                <a:spcPct val="0"/>
              </a:spcBef>
              <a:spcAft>
                <a:spcPct val="0"/>
              </a:spcAft>
              <a:defRPr sz="3300"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1828800" algn="l" rtl="0" fontAlgn="base">
              <a:spcBef>
                <a:spcPct val="0"/>
              </a:spcBef>
              <a:spcAft>
                <a:spcPct val="0"/>
              </a:spcAft>
              <a:defRPr sz="3300"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algn="r" defTabSz="914400"/>
            <a:r>
              <a:rPr lang="en-US" sz="1600" dirty="0"/>
              <a:t>Post doc project / UCSB visit 2015</a:t>
            </a:r>
          </a:p>
        </p:txBody>
      </p:sp>
      <p:sp>
        <p:nvSpPr>
          <p:cNvPr id="12" name="Title 1"/>
          <p:cNvSpPr>
            <a:spLocks noGrp="1"/>
          </p:cNvSpPr>
          <p:nvPr>
            <p:ph type="title"/>
          </p:nvPr>
        </p:nvSpPr>
        <p:spPr>
          <a:xfrm>
            <a:off x="266699" y="515597"/>
            <a:ext cx="8829675" cy="600139"/>
          </a:xfrm>
        </p:spPr>
        <p:txBody>
          <a:bodyPr>
            <a:noAutofit/>
          </a:bodyPr>
          <a:lstStyle/>
          <a:p>
            <a:r>
              <a:rPr lang="en-US" sz="2900" dirty="0" smtClean="0"/>
              <a:t>Vision-based user interfaces for hands-free text entry</a:t>
            </a:r>
            <a:endParaRPr lang="en-US" sz="2900" dirty="0"/>
          </a:p>
        </p:txBody>
      </p:sp>
      <p:pic>
        <p:nvPicPr>
          <p:cNvPr id="9" name="Picture 4"/>
          <p:cNvPicPr>
            <a:picLocks noChangeAspect="1" noChangeArrowheads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6228" y="3329578"/>
            <a:ext cx="8439324" cy="297689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0" name="Text Box 5"/>
          <p:cNvSpPr txBox="1">
            <a:spLocks noChangeArrowheads="1"/>
          </p:cNvSpPr>
          <p:nvPr/>
        </p:nvSpPr>
        <p:spPr bwMode="auto">
          <a:xfrm>
            <a:off x="1368583" y="6325174"/>
            <a:ext cx="6416401" cy="33847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0" tIns="0" rIns="0" bIns="0" numCol="1" anchor="t" anchorCtr="0" compatLnSpc="1">
            <a:prstTxWarp prst="textNoShape">
              <a:avLst/>
            </a:prstTxWarp>
          </a:bodyPr>
          <a:lstStyle/>
          <a:p>
            <a:pPr lvl="0" algn="just" defTabSz="914400" eaLnBrk="0" fontAlgn="base" hangingPunct="0">
              <a:spcBef>
                <a:spcPct val="0"/>
              </a:spcBef>
              <a:spcAft>
                <a:spcPts val="800"/>
              </a:spcAft>
            </a:pPr>
            <a:r>
              <a:rPr kumimoji="0" lang="en-US" altLang="en-US" sz="1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Cortical motor strip (left), facial nerve system (center) and </a:t>
            </a:r>
            <a:r>
              <a:rPr lang="en-US" altLang="en-US" sz="1400" dirty="0" smtClean="0">
                <a:latin typeface="Arial" panose="020B0604020202020204" pitchFamily="34" charset="0"/>
                <a:cs typeface="Arial" panose="020B0604020202020204" pitchFamily="34" charset="0"/>
              </a:rPr>
              <a:t>facial muscles (</a:t>
            </a:r>
            <a:r>
              <a:rPr kumimoji="0" lang="en-US" altLang="en-US" sz="1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right) </a:t>
            </a:r>
          </a:p>
        </p:txBody>
      </p:sp>
    </p:spTree>
    <p:extLst>
      <p:ext uri="{BB962C8B-B14F-4D97-AF65-F5344CB8AC3E}">
        <p14:creationId xmlns:p14="http://schemas.microsoft.com/office/powerpoint/2010/main" val="340865281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Content Placeholder 2"/>
          <p:cNvSpPr txBox="1">
            <a:spLocks/>
          </p:cNvSpPr>
          <p:nvPr/>
        </p:nvSpPr>
        <p:spPr bwMode="auto">
          <a:xfrm>
            <a:off x="196682" y="1661020"/>
            <a:ext cx="8488995" cy="430355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noAutofit/>
          </a:bodyPr>
          <a:lstStyle/>
          <a:p>
            <a:pPr marL="360000" lvl="1" indent="-285750" algn="just" defTabSz="914400" eaLnBrk="0" fontAlgn="base" hangingPunct="0">
              <a:spcAft>
                <a:spcPts val="600"/>
              </a:spcAft>
              <a:buFont typeface="Arial" panose="020B0604020202020204" pitchFamily="34" charset="0"/>
              <a:buChar char="•"/>
              <a:defRPr/>
            </a:pPr>
            <a:r>
              <a:rPr lang="en-US" sz="1900" dirty="0" smtClean="0">
                <a:latin typeface="Arial" panose="020B0604020202020204" pitchFamily="34" charset="0"/>
                <a:cs typeface="Arial" panose="020B0604020202020204" pitchFamily="34" charset="0"/>
              </a:rPr>
              <a:t>Aim was to investigate how the pointing techniques affect performance and subjective experiences of novice users in text entry tasks</a:t>
            </a:r>
          </a:p>
          <a:p>
            <a:pPr marL="360000" lvl="1" indent="-285750" algn="just" defTabSz="914400" eaLnBrk="0" fontAlgn="base" hangingPunct="0">
              <a:spcAft>
                <a:spcPts val="600"/>
              </a:spcAft>
              <a:buFont typeface="Arial" panose="020B0604020202020204" pitchFamily="34" charset="0"/>
              <a:buChar char="•"/>
              <a:defRPr/>
            </a:pPr>
            <a:r>
              <a:rPr lang="en-US" sz="1900" dirty="0" smtClean="0">
                <a:latin typeface="Arial" panose="020B0604020202020204" pitchFamily="34" charset="0"/>
                <a:cs typeface="Arial" panose="020B0604020202020204" pitchFamily="34" charset="0"/>
              </a:rPr>
              <a:t>Key pointing by gaze or head; key selection by hand</a:t>
            </a:r>
          </a:p>
          <a:p>
            <a:pPr marL="360000" lvl="1" indent="-285750" algn="just" defTabSz="914400" eaLnBrk="0" fontAlgn="base" hangingPunct="0">
              <a:spcAft>
                <a:spcPts val="600"/>
              </a:spcAft>
              <a:buFont typeface="Arial" panose="020B0604020202020204" pitchFamily="34" charset="0"/>
              <a:buChar char="•"/>
              <a:defRPr/>
            </a:pPr>
            <a:r>
              <a:rPr lang="en-US" sz="1900" dirty="0" smtClean="0">
                <a:latin typeface="Arial" panose="020B0604020202020204" pitchFamily="34" charset="0"/>
                <a:cs typeface="Arial" panose="020B0604020202020204" pitchFamily="34" charset="0"/>
              </a:rPr>
              <a:t>Text corrections: not </a:t>
            </a:r>
            <a:r>
              <a:rPr lang="en-US" sz="1900" dirty="0">
                <a:latin typeface="Arial" panose="020B0604020202020204" pitchFamily="34" charset="0"/>
                <a:cs typeface="Arial" panose="020B0604020202020204" pitchFamily="34" charset="0"/>
              </a:rPr>
              <a:t>allowed </a:t>
            </a:r>
            <a:r>
              <a:rPr lang="en-US" sz="1900" dirty="0" smtClean="0">
                <a:latin typeface="Arial" panose="020B0604020202020204" pitchFamily="34" charset="0"/>
                <a:cs typeface="Arial" panose="020B0604020202020204" pitchFamily="34" charset="0"/>
              </a:rPr>
              <a:t>(typing as </a:t>
            </a:r>
            <a:r>
              <a:rPr lang="en-US" sz="1900" dirty="0">
                <a:latin typeface="Arial" panose="020B0604020202020204" pitchFamily="34" charset="0"/>
                <a:cs typeface="Arial" panose="020B0604020202020204" pitchFamily="34" charset="0"/>
              </a:rPr>
              <a:t>fast and accurate as possible</a:t>
            </a:r>
            <a:r>
              <a:rPr lang="en-US" sz="1900" dirty="0" smtClean="0">
                <a:latin typeface="Arial" panose="020B0604020202020204" pitchFamily="34" charset="0"/>
                <a:cs typeface="Arial" panose="020B0604020202020204" pitchFamily="34" charset="0"/>
              </a:rPr>
              <a:t>)</a:t>
            </a:r>
          </a:p>
          <a:p>
            <a:pPr marL="360000" lvl="1" indent="-285750" algn="just" defTabSz="914400" eaLnBrk="0" fontAlgn="base" hangingPunct="0">
              <a:spcAft>
                <a:spcPts val="600"/>
              </a:spcAft>
              <a:buFont typeface="Arial" panose="020B0604020202020204" pitchFamily="34" charset="0"/>
              <a:buChar char="•"/>
              <a:defRPr/>
            </a:pPr>
            <a:r>
              <a:rPr lang="en-US" sz="1900" dirty="0" smtClean="0">
                <a:latin typeface="Arial" panose="020B0604020202020204" pitchFamily="34" charset="0"/>
                <a:cs typeface="Arial" panose="020B0604020202020204" pitchFamily="34" charset="0"/>
              </a:rPr>
              <a:t>Keyboard size: small (75x75), medium (95x95) and large (115x115) for screen resolution 1280x1024</a:t>
            </a:r>
          </a:p>
          <a:p>
            <a:pPr marL="360000" lvl="1" indent="-285750" algn="just" defTabSz="914400" eaLnBrk="0" fontAlgn="base" hangingPunct="0">
              <a:spcAft>
                <a:spcPts val="600"/>
              </a:spcAft>
              <a:buFont typeface="Arial" panose="020B0604020202020204" pitchFamily="34" charset="0"/>
              <a:buChar char="•"/>
              <a:defRPr/>
            </a:pPr>
            <a:r>
              <a:rPr lang="en-US" sz="1900" dirty="0" smtClean="0">
                <a:latin typeface="Arial" panose="020B0604020202020204" pitchFamily="34" charset="0"/>
                <a:cs typeface="Arial" panose="020B0604020202020204" pitchFamily="34" charset="0"/>
              </a:rPr>
              <a:t>15 novice participants</a:t>
            </a:r>
          </a:p>
          <a:p>
            <a:pPr marL="360000" lvl="1" indent="-285750" algn="just" defTabSz="914400" eaLnBrk="0" fontAlgn="base" hangingPunct="0">
              <a:spcAft>
                <a:spcPts val="600"/>
              </a:spcAft>
              <a:buFont typeface="Arial" panose="020B0604020202020204" pitchFamily="34" charset="0"/>
              <a:buChar char="•"/>
              <a:defRPr/>
            </a:pPr>
            <a:r>
              <a:rPr lang="en-US" sz="1900" dirty="0" smtClean="0">
                <a:latin typeface="Arial" panose="020B0604020202020204" pitchFamily="34" charset="0"/>
                <a:cs typeface="Arial" panose="020B0604020202020204" pitchFamily="34" charset="0"/>
              </a:rPr>
              <a:t>Within subject 2 (pointing technique) x 3 (keyboard size) repeated measures factorial design</a:t>
            </a:r>
          </a:p>
          <a:p>
            <a:pPr marL="360000" lvl="1" indent="-285750" algn="just" defTabSz="914400" eaLnBrk="0" fontAlgn="base" hangingPunct="0">
              <a:spcAft>
                <a:spcPts val="600"/>
              </a:spcAft>
              <a:buFont typeface="Arial" panose="020B0604020202020204" pitchFamily="34" charset="0"/>
              <a:buChar char="•"/>
              <a:defRPr/>
            </a:pPr>
            <a:r>
              <a:rPr lang="en-US" sz="1900" dirty="0" smtClean="0">
                <a:latin typeface="Arial" panose="020B0604020202020204" pitchFamily="34" charset="0"/>
                <a:cs typeface="Arial" panose="020B0604020202020204" pitchFamily="34" charset="0"/>
              </a:rPr>
              <a:t>The total number of phrases (~150 characters) typed per participant was 15 (participants) x 2 (techniques) x 3 (keyboard sizes) x 5 (trials) = 450</a:t>
            </a:r>
          </a:p>
          <a:p>
            <a:pPr marL="360000" lvl="1" indent="-285750" algn="just" defTabSz="914400" eaLnBrk="0" fontAlgn="base" hangingPunct="0">
              <a:spcAft>
                <a:spcPts val="600"/>
              </a:spcAft>
              <a:buFont typeface="Arial" panose="020B0604020202020204" pitchFamily="34" charset="0"/>
              <a:buChar char="•"/>
              <a:defRPr/>
            </a:pPr>
            <a:r>
              <a:rPr lang="en-US" sz="1900" dirty="0" smtClean="0">
                <a:latin typeface="Arial" panose="020B0604020202020204" pitchFamily="34" charset="0"/>
                <a:cs typeface="Arial" panose="020B0604020202020204" pitchFamily="34" charset="0"/>
              </a:rPr>
              <a:t>Likert scales for subjective evaluation</a:t>
            </a:r>
          </a:p>
        </p:txBody>
      </p:sp>
      <p:sp>
        <p:nvSpPr>
          <p:cNvPr id="8" name="Title 1"/>
          <p:cNvSpPr txBox="1">
            <a:spLocks/>
          </p:cNvSpPr>
          <p:nvPr/>
        </p:nvSpPr>
        <p:spPr bwMode="auto">
          <a:xfrm>
            <a:off x="2207941" y="0"/>
            <a:ext cx="6888433" cy="45687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noAutofit/>
          </a:bodyPr>
          <a:lstStyle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sz="3200" kern="1200">
                <a:solidFill>
                  <a:schemeClr val="accent1">
                    <a:lumMod val="75000"/>
                  </a:schemeClr>
                </a:solidFill>
                <a:latin typeface="Arial" pitchFamily="34" charset="0"/>
                <a:ea typeface="+mj-ea"/>
                <a:cs typeface="Arial" pitchFamily="34" charset="0"/>
              </a:defRPr>
            </a:lvl1pPr>
            <a:lvl2pPr algn="l" rtl="0" eaLnBrk="0" fontAlgn="base" hangingPunct="0">
              <a:spcBef>
                <a:spcPct val="0"/>
              </a:spcBef>
              <a:spcAft>
                <a:spcPct val="0"/>
              </a:spcAft>
              <a:defRPr sz="3300"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algn="l" rtl="0" eaLnBrk="0" fontAlgn="base" hangingPunct="0">
              <a:spcBef>
                <a:spcPct val="0"/>
              </a:spcBef>
              <a:spcAft>
                <a:spcPct val="0"/>
              </a:spcAft>
              <a:defRPr sz="3300"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algn="l" rtl="0" eaLnBrk="0" fontAlgn="base" hangingPunct="0">
              <a:spcBef>
                <a:spcPct val="0"/>
              </a:spcBef>
              <a:spcAft>
                <a:spcPct val="0"/>
              </a:spcAft>
              <a:defRPr sz="3300"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algn="l" rtl="0" eaLnBrk="0" fontAlgn="base" hangingPunct="0">
              <a:spcBef>
                <a:spcPct val="0"/>
              </a:spcBef>
              <a:spcAft>
                <a:spcPct val="0"/>
              </a:spcAft>
              <a:defRPr sz="3300"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457200" algn="l" rtl="0" fontAlgn="base">
              <a:spcBef>
                <a:spcPct val="0"/>
              </a:spcBef>
              <a:spcAft>
                <a:spcPct val="0"/>
              </a:spcAft>
              <a:defRPr sz="3300"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914400" algn="l" rtl="0" fontAlgn="base">
              <a:spcBef>
                <a:spcPct val="0"/>
              </a:spcBef>
              <a:spcAft>
                <a:spcPct val="0"/>
              </a:spcAft>
              <a:defRPr sz="3300"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1371600" algn="l" rtl="0" fontAlgn="base">
              <a:spcBef>
                <a:spcPct val="0"/>
              </a:spcBef>
              <a:spcAft>
                <a:spcPct val="0"/>
              </a:spcAft>
              <a:defRPr sz="3300"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1828800" algn="l" rtl="0" fontAlgn="base">
              <a:spcBef>
                <a:spcPct val="0"/>
              </a:spcBef>
              <a:spcAft>
                <a:spcPct val="0"/>
              </a:spcAft>
              <a:defRPr sz="3300"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algn="r" defTabSz="914400"/>
            <a:r>
              <a:rPr lang="en-US" sz="1600" dirty="0"/>
              <a:t>Post doc project / UCSB visit 2015</a:t>
            </a:r>
          </a:p>
        </p:txBody>
      </p:sp>
      <p:sp>
        <p:nvSpPr>
          <p:cNvPr id="7" name="Rectangle 6"/>
          <p:cNvSpPr/>
          <p:nvPr/>
        </p:nvSpPr>
        <p:spPr>
          <a:xfrm>
            <a:off x="196682" y="6150931"/>
            <a:ext cx="8158753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lvl="1" algn="just" defTabSz="914400" eaLnBrk="0" fontAlgn="base" hangingPunct="0">
              <a:spcAft>
                <a:spcPts val="300"/>
              </a:spcAft>
              <a:defRPr/>
            </a:pPr>
            <a:r>
              <a:rPr lang="en-US" sz="1200" baseline="30000" dirty="0" smtClean="0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*</a:t>
            </a:r>
            <a:r>
              <a:rPr lang="en-US" sz="1200" dirty="0" smtClean="0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Gizatdinova Y., </a:t>
            </a:r>
            <a:r>
              <a:rPr lang="en-US" sz="1200" dirty="0" err="1" smtClean="0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Špakov</a:t>
            </a:r>
            <a:r>
              <a:rPr lang="en-US" sz="1200" dirty="0" smtClean="0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O., </a:t>
            </a:r>
            <a:r>
              <a:rPr lang="en-US" sz="1200" dirty="0" err="1" smtClean="0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Surakka</a:t>
            </a:r>
            <a:r>
              <a:rPr lang="en-US" sz="1200" dirty="0" smtClean="0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V. (2012). Comparison of video-based pointing and selection techniques for hands-free text entry. Int. Working Conf. Advanced Visual Interfaces AVI’12, ACM, 132-139</a:t>
            </a:r>
          </a:p>
        </p:txBody>
      </p:sp>
      <p:sp>
        <p:nvSpPr>
          <p:cNvPr id="14" name="Title 1"/>
          <p:cNvSpPr txBox="1">
            <a:spLocks/>
          </p:cNvSpPr>
          <p:nvPr/>
        </p:nvSpPr>
        <p:spPr bwMode="auto">
          <a:xfrm>
            <a:off x="286549" y="1113497"/>
            <a:ext cx="8600463" cy="61748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noAutofit/>
          </a:bodyPr>
          <a:lstStyle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sz="3200" kern="1200">
                <a:solidFill>
                  <a:schemeClr val="accent1">
                    <a:lumMod val="75000"/>
                  </a:schemeClr>
                </a:solidFill>
                <a:latin typeface="Arial" pitchFamily="34" charset="0"/>
                <a:ea typeface="+mj-ea"/>
                <a:cs typeface="Arial" pitchFamily="34" charset="0"/>
              </a:defRPr>
            </a:lvl1pPr>
            <a:lvl2pPr algn="l" rtl="0" eaLnBrk="0" fontAlgn="base" hangingPunct="0">
              <a:spcBef>
                <a:spcPct val="0"/>
              </a:spcBef>
              <a:spcAft>
                <a:spcPct val="0"/>
              </a:spcAft>
              <a:defRPr sz="3300"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algn="l" rtl="0" eaLnBrk="0" fontAlgn="base" hangingPunct="0">
              <a:spcBef>
                <a:spcPct val="0"/>
              </a:spcBef>
              <a:spcAft>
                <a:spcPct val="0"/>
              </a:spcAft>
              <a:defRPr sz="3300"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algn="l" rtl="0" eaLnBrk="0" fontAlgn="base" hangingPunct="0">
              <a:spcBef>
                <a:spcPct val="0"/>
              </a:spcBef>
              <a:spcAft>
                <a:spcPct val="0"/>
              </a:spcAft>
              <a:defRPr sz="3300"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algn="l" rtl="0" eaLnBrk="0" fontAlgn="base" hangingPunct="0">
              <a:spcBef>
                <a:spcPct val="0"/>
              </a:spcBef>
              <a:spcAft>
                <a:spcPct val="0"/>
              </a:spcAft>
              <a:defRPr sz="3300"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457200" algn="l" rtl="0" fontAlgn="base">
              <a:spcBef>
                <a:spcPct val="0"/>
              </a:spcBef>
              <a:spcAft>
                <a:spcPct val="0"/>
              </a:spcAft>
              <a:defRPr sz="3300"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914400" algn="l" rtl="0" fontAlgn="base">
              <a:spcBef>
                <a:spcPct val="0"/>
              </a:spcBef>
              <a:spcAft>
                <a:spcPct val="0"/>
              </a:spcAft>
              <a:defRPr sz="3300"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1371600" algn="l" rtl="0" fontAlgn="base">
              <a:spcBef>
                <a:spcPct val="0"/>
              </a:spcBef>
              <a:spcAft>
                <a:spcPct val="0"/>
              </a:spcAft>
              <a:defRPr sz="3300"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1828800" algn="l" rtl="0" fontAlgn="base">
              <a:spcBef>
                <a:spcPct val="0"/>
              </a:spcBef>
              <a:spcAft>
                <a:spcPct val="0"/>
              </a:spcAft>
              <a:defRPr sz="3300"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defTabSz="914400"/>
            <a:r>
              <a:rPr lang="en-US" sz="2000" dirty="0" smtClean="0"/>
              <a:t>Study 1: Gaze pointing vs. head pointing for text entry</a:t>
            </a:r>
            <a:r>
              <a:rPr lang="en-US" sz="2000" baseline="30000" dirty="0" smtClean="0"/>
              <a:t>*</a:t>
            </a:r>
            <a:endParaRPr lang="en-US" sz="2000" dirty="0"/>
          </a:p>
        </p:txBody>
      </p:sp>
      <p:sp>
        <p:nvSpPr>
          <p:cNvPr id="15" name="Title 1"/>
          <p:cNvSpPr>
            <a:spLocks noGrp="1"/>
          </p:cNvSpPr>
          <p:nvPr>
            <p:ph type="title"/>
          </p:nvPr>
        </p:nvSpPr>
        <p:spPr>
          <a:xfrm>
            <a:off x="266699" y="515597"/>
            <a:ext cx="8829675" cy="600139"/>
          </a:xfrm>
        </p:spPr>
        <p:txBody>
          <a:bodyPr>
            <a:noAutofit/>
          </a:bodyPr>
          <a:lstStyle/>
          <a:p>
            <a:r>
              <a:rPr lang="en-US" sz="2900" dirty="0" smtClean="0"/>
              <a:t>Vision-based user interfaces for hands-free text entry</a:t>
            </a:r>
            <a:endParaRPr lang="en-US" sz="2900" dirty="0"/>
          </a:p>
        </p:txBody>
      </p:sp>
    </p:spTree>
    <p:extLst>
      <p:ext uri="{BB962C8B-B14F-4D97-AF65-F5344CB8AC3E}">
        <p14:creationId xmlns:p14="http://schemas.microsoft.com/office/powerpoint/2010/main" val="4781684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Content Placeholder 2"/>
          <p:cNvSpPr txBox="1">
            <a:spLocks/>
          </p:cNvSpPr>
          <p:nvPr/>
        </p:nvSpPr>
        <p:spPr bwMode="auto">
          <a:xfrm>
            <a:off x="196682" y="1652633"/>
            <a:ext cx="8899692" cy="109249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noAutofit/>
          </a:bodyPr>
          <a:lstStyle/>
          <a:p>
            <a:pPr marL="360000" lvl="1" indent="-285750" algn="just" defTabSz="914400" eaLnBrk="0" fontAlgn="base" hangingPunct="0">
              <a:spcAft>
                <a:spcPts val="600"/>
              </a:spcAft>
              <a:buFont typeface="Arial" panose="020B0604020202020204" pitchFamily="34" charset="0"/>
              <a:buChar char="•"/>
              <a:defRPr/>
            </a:pPr>
            <a:r>
              <a:rPr lang="en-US" sz="1900" dirty="0" smtClean="0">
                <a:latin typeface="Arial" panose="020B0604020202020204" pitchFamily="34" charset="0"/>
                <a:cs typeface="Arial" panose="020B0604020202020204" pitchFamily="34" charset="0"/>
              </a:rPr>
              <a:t>Gaze pointing resulted in significantly faster typing speed than head pointing</a:t>
            </a:r>
          </a:p>
          <a:p>
            <a:pPr marL="360000" lvl="1" indent="-285750" algn="just" defTabSz="914400" eaLnBrk="0" fontAlgn="base" hangingPunct="0">
              <a:spcAft>
                <a:spcPts val="600"/>
              </a:spcAft>
              <a:buFont typeface="Arial" panose="020B0604020202020204" pitchFamily="34" charset="0"/>
              <a:buChar char="•"/>
              <a:defRPr/>
            </a:pPr>
            <a:r>
              <a:rPr lang="en-US" sz="1900" dirty="0" smtClean="0">
                <a:latin typeface="Arial" panose="020B0604020202020204" pitchFamily="34" charset="0"/>
                <a:cs typeface="Arial" panose="020B0604020202020204" pitchFamily="34" charset="0"/>
              </a:rPr>
              <a:t>Head-based pointing was more accurate, stable and lesser dependent on the size of the virtual keyboard</a:t>
            </a:r>
            <a:r>
              <a:rPr lang="en-US" sz="1900" baseline="300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1900" dirty="0" smtClean="0">
                <a:latin typeface="Arial" panose="020B0604020202020204" pitchFamily="34" charset="0"/>
                <a:cs typeface="Arial" panose="020B0604020202020204" pitchFamily="34" charset="0"/>
              </a:rPr>
              <a:t>as compared to gaze pointing</a:t>
            </a:r>
          </a:p>
        </p:txBody>
      </p:sp>
      <p:sp>
        <p:nvSpPr>
          <p:cNvPr id="8" name="Title 1"/>
          <p:cNvSpPr txBox="1">
            <a:spLocks/>
          </p:cNvSpPr>
          <p:nvPr/>
        </p:nvSpPr>
        <p:spPr bwMode="auto">
          <a:xfrm>
            <a:off x="2207941" y="0"/>
            <a:ext cx="6888433" cy="45687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noAutofit/>
          </a:bodyPr>
          <a:lstStyle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sz="3200" kern="1200">
                <a:solidFill>
                  <a:schemeClr val="accent1">
                    <a:lumMod val="75000"/>
                  </a:schemeClr>
                </a:solidFill>
                <a:latin typeface="Arial" pitchFamily="34" charset="0"/>
                <a:ea typeface="+mj-ea"/>
                <a:cs typeface="Arial" pitchFamily="34" charset="0"/>
              </a:defRPr>
            </a:lvl1pPr>
            <a:lvl2pPr algn="l" rtl="0" eaLnBrk="0" fontAlgn="base" hangingPunct="0">
              <a:spcBef>
                <a:spcPct val="0"/>
              </a:spcBef>
              <a:spcAft>
                <a:spcPct val="0"/>
              </a:spcAft>
              <a:defRPr sz="3300"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algn="l" rtl="0" eaLnBrk="0" fontAlgn="base" hangingPunct="0">
              <a:spcBef>
                <a:spcPct val="0"/>
              </a:spcBef>
              <a:spcAft>
                <a:spcPct val="0"/>
              </a:spcAft>
              <a:defRPr sz="3300"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algn="l" rtl="0" eaLnBrk="0" fontAlgn="base" hangingPunct="0">
              <a:spcBef>
                <a:spcPct val="0"/>
              </a:spcBef>
              <a:spcAft>
                <a:spcPct val="0"/>
              </a:spcAft>
              <a:defRPr sz="3300"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algn="l" rtl="0" eaLnBrk="0" fontAlgn="base" hangingPunct="0">
              <a:spcBef>
                <a:spcPct val="0"/>
              </a:spcBef>
              <a:spcAft>
                <a:spcPct val="0"/>
              </a:spcAft>
              <a:defRPr sz="3300"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457200" algn="l" rtl="0" fontAlgn="base">
              <a:spcBef>
                <a:spcPct val="0"/>
              </a:spcBef>
              <a:spcAft>
                <a:spcPct val="0"/>
              </a:spcAft>
              <a:defRPr sz="3300"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914400" algn="l" rtl="0" fontAlgn="base">
              <a:spcBef>
                <a:spcPct val="0"/>
              </a:spcBef>
              <a:spcAft>
                <a:spcPct val="0"/>
              </a:spcAft>
              <a:defRPr sz="3300"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1371600" algn="l" rtl="0" fontAlgn="base">
              <a:spcBef>
                <a:spcPct val="0"/>
              </a:spcBef>
              <a:spcAft>
                <a:spcPct val="0"/>
              </a:spcAft>
              <a:defRPr sz="3300"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1828800" algn="l" rtl="0" fontAlgn="base">
              <a:spcBef>
                <a:spcPct val="0"/>
              </a:spcBef>
              <a:spcAft>
                <a:spcPct val="0"/>
              </a:spcAft>
              <a:defRPr sz="3300"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algn="r" defTabSz="914400"/>
            <a:r>
              <a:rPr lang="en-US" sz="1600" dirty="0"/>
              <a:t>Post doc project / UCSB visit 2015</a:t>
            </a:r>
          </a:p>
        </p:txBody>
      </p:sp>
      <p:sp>
        <p:nvSpPr>
          <p:cNvPr id="7" name="Rectangle 6"/>
          <p:cNvSpPr/>
          <p:nvPr/>
        </p:nvSpPr>
        <p:spPr>
          <a:xfrm>
            <a:off x="196682" y="6150931"/>
            <a:ext cx="8158753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lvl="1" algn="just" defTabSz="914400" eaLnBrk="0" fontAlgn="base" hangingPunct="0">
              <a:spcAft>
                <a:spcPts val="300"/>
              </a:spcAft>
              <a:defRPr/>
            </a:pPr>
            <a:r>
              <a:rPr lang="en-US" sz="1200" baseline="30000" dirty="0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*</a:t>
            </a:r>
            <a:r>
              <a:rPr lang="en-US" sz="1200" dirty="0" smtClean="0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Gizatdinova Y., </a:t>
            </a:r>
            <a:r>
              <a:rPr lang="en-US" sz="1200" dirty="0" err="1" smtClean="0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Špakov</a:t>
            </a:r>
            <a:r>
              <a:rPr lang="en-US" sz="1200" dirty="0" smtClean="0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O., </a:t>
            </a:r>
            <a:r>
              <a:rPr lang="en-US" sz="1200" dirty="0" err="1" smtClean="0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Surakka</a:t>
            </a:r>
            <a:r>
              <a:rPr lang="en-US" sz="1200" dirty="0" smtClean="0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V. (2012). Comparison of video-based pointing and selection techniques for hands-free text entry. Int. Working Conf. Advanced Visual Interfaces AVI’12, ACM, 132-139</a:t>
            </a:r>
          </a:p>
        </p:txBody>
      </p:sp>
      <p:sp>
        <p:nvSpPr>
          <p:cNvPr id="4" name="Text Box 3"/>
          <p:cNvSpPr txBox="1">
            <a:spLocks noChangeArrowheads="1"/>
          </p:cNvSpPr>
          <p:nvPr/>
        </p:nvSpPr>
        <p:spPr bwMode="auto">
          <a:xfrm>
            <a:off x="442956" y="5682671"/>
            <a:ext cx="4204540" cy="29551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0" tIns="0" rIns="0" bIns="0" numCol="1" anchor="t" anchorCtr="0" compatLnSpc="1">
            <a:prstTxWarp prst="textNoShape">
              <a:avLst/>
            </a:prstTxWarp>
          </a:bodyPr>
          <a:lstStyle/>
          <a:p>
            <a:pPr defTabSz="91440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kumimoji="0" lang="en-US" altLang="en-US" sz="14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Mean text entry speed in words per minute </a:t>
            </a:r>
            <a:r>
              <a:rPr lang="en-US" altLang="en-US" sz="1400" b="1" dirty="0" smtClean="0">
                <a:latin typeface="Arial" panose="020B0604020202020204" pitchFamily="34" charset="0"/>
                <a:cs typeface="Arial" panose="020B0604020202020204" pitchFamily="34" charset="0"/>
              </a:rPr>
              <a:t>(</a:t>
            </a:r>
            <a:r>
              <a:rPr lang="en-US" altLang="en-US" sz="1400" b="1" dirty="0">
                <a:latin typeface="Arial" panose="020B0604020202020204" pitchFamily="34" charset="0"/>
                <a:cs typeface="Arial" panose="020B0604020202020204" pitchFamily="34" charset="0"/>
              </a:rPr>
              <a:t>WPM)</a:t>
            </a:r>
          </a:p>
          <a:p>
            <a:pPr marL="0" marR="0" lvl="0" indent="0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altLang="en-US" sz="1400" b="1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3" name="Text Box 5"/>
          <p:cNvSpPr txBox="1">
            <a:spLocks noChangeArrowheads="1"/>
          </p:cNvSpPr>
          <p:nvPr/>
        </p:nvSpPr>
        <p:spPr bwMode="auto">
          <a:xfrm>
            <a:off x="6301805" y="5690629"/>
            <a:ext cx="2196243" cy="27917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0" tIns="0" rIns="0" bIns="0" numCol="1" anchor="t" anchorCtr="0" compatLnSpc="1">
            <a:prstTxWarp prst="textNoShape">
              <a:avLst/>
            </a:prstTxWarp>
          </a:bodyPr>
          <a:lstStyle/>
          <a:p>
            <a:pPr marL="0" marR="0" lvl="0" indent="0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altLang="en-US" sz="14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Mean error rate</a:t>
            </a:r>
            <a:endParaRPr kumimoji="0" lang="en-US" altLang="en-US" sz="1400" b="1" i="0" u="none" strike="noStrike" cap="none" normalizeH="0" baseline="0" noProof="1" smtClean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altLang="en-US" sz="1400" b="1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4" name="Title 1"/>
          <p:cNvSpPr txBox="1">
            <a:spLocks/>
          </p:cNvSpPr>
          <p:nvPr/>
        </p:nvSpPr>
        <p:spPr bwMode="auto">
          <a:xfrm>
            <a:off x="286549" y="1113497"/>
            <a:ext cx="8600463" cy="61748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noAutofit/>
          </a:bodyPr>
          <a:lstStyle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sz="3200" kern="1200">
                <a:solidFill>
                  <a:schemeClr val="accent1">
                    <a:lumMod val="75000"/>
                  </a:schemeClr>
                </a:solidFill>
                <a:latin typeface="Arial" pitchFamily="34" charset="0"/>
                <a:ea typeface="+mj-ea"/>
                <a:cs typeface="Arial" pitchFamily="34" charset="0"/>
              </a:defRPr>
            </a:lvl1pPr>
            <a:lvl2pPr algn="l" rtl="0" eaLnBrk="0" fontAlgn="base" hangingPunct="0">
              <a:spcBef>
                <a:spcPct val="0"/>
              </a:spcBef>
              <a:spcAft>
                <a:spcPct val="0"/>
              </a:spcAft>
              <a:defRPr sz="3300"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algn="l" rtl="0" eaLnBrk="0" fontAlgn="base" hangingPunct="0">
              <a:spcBef>
                <a:spcPct val="0"/>
              </a:spcBef>
              <a:spcAft>
                <a:spcPct val="0"/>
              </a:spcAft>
              <a:defRPr sz="3300"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algn="l" rtl="0" eaLnBrk="0" fontAlgn="base" hangingPunct="0">
              <a:spcBef>
                <a:spcPct val="0"/>
              </a:spcBef>
              <a:spcAft>
                <a:spcPct val="0"/>
              </a:spcAft>
              <a:defRPr sz="3300"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algn="l" rtl="0" eaLnBrk="0" fontAlgn="base" hangingPunct="0">
              <a:spcBef>
                <a:spcPct val="0"/>
              </a:spcBef>
              <a:spcAft>
                <a:spcPct val="0"/>
              </a:spcAft>
              <a:defRPr sz="3300"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457200" algn="l" rtl="0" fontAlgn="base">
              <a:spcBef>
                <a:spcPct val="0"/>
              </a:spcBef>
              <a:spcAft>
                <a:spcPct val="0"/>
              </a:spcAft>
              <a:defRPr sz="3300"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914400" algn="l" rtl="0" fontAlgn="base">
              <a:spcBef>
                <a:spcPct val="0"/>
              </a:spcBef>
              <a:spcAft>
                <a:spcPct val="0"/>
              </a:spcAft>
              <a:defRPr sz="3300"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1371600" algn="l" rtl="0" fontAlgn="base">
              <a:spcBef>
                <a:spcPct val="0"/>
              </a:spcBef>
              <a:spcAft>
                <a:spcPct val="0"/>
              </a:spcAft>
              <a:defRPr sz="3300"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1828800" algn="l" rtl="0" fontAlgn="base">
              <a:spcBef>
                <a:spcPct val="0"/>
              </a:spcBef>
              <a:spcAft>
                <a:spcPct val="0"/>
              </a:spcAft>
              <a:defRPr sz="3300"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defTabSz="914400"/>
            <a:r>
              <a:rPr lang="en-US" sz="2000" dirty="0" smtClean="0"/>
              <a:t>Study 1: Gaze pointing vs. head pointing for text entry</a:t>
            </a:r>
            <a:r>
              <a:rPr lang="en-US" sz="2000" baseline="30000" dirty="0"/>
              <a:t>*</a:t>
            </a:r>
            <a:endParaRPr lang="en-US" sz="2000" dirty="0"/>
          </a:p>
        </p:txBody>
      </p:sp>
      <p:sp>
        <p:nvSpPr>
          <p:cNvPr id="15" name="Title 1"/>
          <p:cNvSpPr>
            <a:spLocks noGrp="1"/>
          </p:cNvSpPr>
          <p:nvPr>
            <p:ph type="title"/>
          </p:nvPr>
        </p:nvSpPr>
        <p:spPr>
          <a:xfrm>
            <a:off x="266214" y="515597"/>
            <a:ext cx="8829675" cy="600139"/>
          </a:xfrm>
        </p:spPr>
        <p:txBody>
          <a:bodyPr>
            <a:noAutofit/>
          </a:bodyPr>
          <a:lstStyle/>
          <a:p>
            <a:r>
              <a:rPr lang="en-US" sz="2900" dirty="0" smtClean="0"/>
              <a:t>Vision-based user interfaces for hands-free text entry</a:t>
            </a:r>
            <a:endParaRPr lang="en-US" sz="2900" dirty="0"/>
          </a:p>
        </p:txBody>
      </p:sp>
      <p:graphicFrame>
        <p:nvGraphicFramePr>
          <p:cNvPr id="16" name="Chart 15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4289982317"/>
              </p:ext>
            </p:extLst>
          </p:nvPr>
        </p:nvGraphicFramePr>
        <p:xfrm>
          <a:off x="75501" y="2743782"/>
          <a:ext cx="4647501" cy="2938889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graphicFrame>
        <p:nvGraphicFramePr>
          <p:cNvPr id="17" name="Chart 16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1933153587"/>
              </p:ext>
            </p:extLst>
          </p:nvPr>
        </p:nvGraphicFramePr>
        <p:xfrm>
          <a:off x="4932364" y="2748889"/>
          <a:ext cx="4164010" cy="2933782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</p:spTree>
    <p:extLst>
      <p:ext uri="{BB962C8B-B14F-4D97-AF65-F5344CB8AC3E}">
        <p14:creationId xmlns:p14="http://schemas.microsoft.com/office/powerpoint/2010/main" val="341501262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1"/>
          <p:cNvSpPr txBox="1">
            <a:spLocks/>
          </p:cNvSpPr>
          <p:nvPr/>
        </p:nvSpPr>
        <p:spPr bwMode="auto">
          <a:xfrm>
            <a:off x="2207941" y="0"/>
            <a:ext cx="6888433" cy="45687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noAutofit/>
          </a:bodyPr>
          <a:lstStyle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sz="3200" kern="1200">
                <a:solidFill>
                  <a:schemeClr val="accent1">
                    <a:lumMod val="75000"/>
                  </a:schemeClr>
                </a:solidFill>
                <a:latin typeface="Arial" pitchFamily="34" charset="0"/>
                <a:ea typeface="+mj-ea"/>
                <a:cs typeface="Arial" pitchFamily="34" charset="0"/>
              </a:defRPr>
            </a:lvl1pPr>
            <a:lvl2pPr algn="l" rtl="0" eaLnBrk="0" fontAlgn="base" hangingPunct="0">
              <a:spcBef>
                <a:spcPct val="0"/>
              </a:spcBef>
              <a:spcAft>
                <a:spcPct val="0"/>
              </a:spcAft>
              <a:defRPr sz="3300"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algn="l" rtl="0" eaLnBrk="0" fontAlgn="base" hangingPunct="0">
              <a:spcBef>
                <a:spcPct val="0"/>
              </a:spcBef>
              <a:spcAft>
                <a:spcPct val="0"/>
              </a:spcAft>
              <a:defRPr sz="3300"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algn="l" rtl="0" eaLnBrk="0" fontAlgn="base" hangingPunct="0">
              <a:spcBef>
                <a:spcPct val="0"/>
              </a:spcBef>
              <a:spcAft>
                <a:spcPct val="0"/>
              </a:spcAft>
              <a:defRPr sz="3300"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algn="l" rtl="0" eaLnBrk="0" fontAlgn="base" hangingPunct="0">
              <a:spcBef>
                <a:spcPct val="0"/>
              </a:spcBef>
              <a:spcAft>
                <a:spcPct val="0"/>
              </a:spcAft>
              <a:defRPr sz="3300"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457200" algn="l" rtl="0" fontAlgn="base">
              <a:spcBef>
                <a:spcPct val="0"/>
              </a:spcBef>
              <a:spcAft>
                <a:spcPct val="0"/>
              </a:spcAft>
              <a:defRPr sz="3300"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914400" algn="l" rtl="0" fontAlgn="base">
              <a:spcBef>
                <a:spcPct val="0"/>
              </a:spcBef>
              <a:spcAft>
                <a:spcPct val="0"/>
              </a:spcAft>
              <a:defRPr sz="3300"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1371600" algn="l" rtl="0" fontAlgn="base">
              <a:spcBef>
                <a:spcPct val="0"/>
              </a:spcBef>
              <a:spcAft>
                <a:spcPct val="0"/>
              </a:spcAft>
              <a:defRPr sz="3300"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1828800" algn="l" rtl="0" fontAlgn="base">
              <a:spcBef>
                <a:spcPct val="0"/>
              </a:spcBef>
              <a:spcAft>
                <a:spcPct val="0"/>
              </a:spcAft>
              <a:defRPr sz="3300"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algn="r" defTabSz="914400"/>
            <a:r>
              <a:rPr lang="en-US" sz="1600" dirty="0"/>
              <a:t>Post doc project / UCSB visit 2015</a:t>
            </a:r>
          </a:p>
        </p:txBody>
      </p:sp>
      <p:sp>
        <p:nvSpPr>
          <p:cNvPr id="7" name="Rectangle 6"/>
          <p:cNvSpPr/>
          <p:nvPr/>
        </p:nvSpPr>
        <p:spPr>
          <a:xfrm>
            <a:off x="196682" y="6150931"/>
            <a:ext cx="8158753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lvl="1" algn="just" defTabSz="914400" eaLnBrk="0" fontAlgn="base" hangingPunct="0">
              <a:spcAft>
                <a:spcPts val="300"/>
              </a:spcAft>
              <a:defRPr/>
            </a:pPr>
            <a:r>
              <a:rPr lang="en-US" sz="1200" baseline="30000" dirty="0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*</a:t>
            </a:r>
            <a:r>
              <a:rPr lang="en-US" sz="1200" dirty="0" smtClean="0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Gizatdinova Y., </a:t>
            </a:r>
            <a:r>
              <a:rPr lang="en-US" sz="1200" dirty="0" err="1" smtClean="0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Špakov</a:t>
            </a:r>
            <a:r>
              <a:rPr lang="en-US" sz="1200" dirty="0" smtClean="0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O., </a:t>
            </a:r>
            <a:r>
              <a:rPr lang="en-US" sz="1200" dirty="0" err="1" smtClean="0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Surakka</a:t>
            </a:r>
            <a:r>
              <a:rPr lang="en-US" sz="1200" dirty="0" smtClean="0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V. (2012). Comparison of video-based pointing and selection techniques for hands-free text entry. Int. Working Conf. Advanced Visual Interfaces AVI’12, ACM, 132-139</a:t>
            </a:r>
          </a:p>
        </p:txBody>
      </p:sp>
      <p:sp>
        <p:nvSpPr>
          <p:cNvPr id="14" name="Title 1"/>
          <p:cNvSpPr txBox="1">
            <a:spLocks/>
          </p:cNvSpPr>
          <p:nvPr/>
        </p:nvSpPr>
        <p:spPr bwMode="auto">
          <a:xfrm>
            <a:off x="286549" y="1113497"/>
            <a:ext cx="8600463" cy="61748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noAutofit/>
          </a:bodyPr>
          <a:lstStyle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sz="3200" kern="1200">
                <a:solidFill>
                  <a:schemeClr val="accent1">
                    <a:lumMod val="75000"/>
                  </a:schemeClr>
                </a:solidFill>
                <a:latin typeface="Arial" pitchFamily="34" charset="0"/>
                <a:ea typeface="+mj-ea"/>
                <a:cs typeface="Arial" pitchFamily="34" charset="0"/>
              </a:defRPr>
            </a:lvl1pPr>
            <a:lvl2pPr algn="l" rtl="0" eaLnBrk="0" fontAlgn="base" hangingPunct="0">
              <a:spcBef>
                <a:spcPct val="0"/>
              </a:spcBef>
              <a:spcAft>
                <a:spcPct val="0"/>
              </a:spcAft>
              <a:defRPr sz="3300"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algn="l" rtl="0" eaLnBrk="0" fontAlgn="base" hangingPunct="0">
              <a:spcBef>
                <a:spcPct val="0"/>
              </a:spcBef>
              <a:spcAft>
                <a:spcPct val="0"/>
              </a:spcAft>
              <a:defRPr sz="3300"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algn="l" rtl="0" eaLnBrk="0" fontAlgn="base" hangingPunct="0">
              <a:spcBef>
                <a:spcPct val="0"/>
              </a:spcBef>
              <a:spcAft>
                <a:spcPct val="0"/>
              </a:spcAft>
              <a:defRPr sz="3300"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algn="l" rtl="0" eaLnBrk="0" fontAlgn="base" hangingPunct="0">
              <a:spcBef>
                <a:spcPct val="0"/>
              </a:spcBef>
              <a:spcAft>
                <a:spcPct val="0"/>
              </a:spcAft>
              <a:defRPr sz="3300"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457200" algn="l" rtl="0" fontAlgn="base">
              <a:spcBef>
                <a:spcPct val="0"/>
              </a:spcBef>
              <a:spcAft>
                <a:spcPct val="0"/>
              </a:spcAft>
              <a:defRPr sz="3300"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914400" algn="l" rtl="0" fontAlgn="base">
              <a:spcBef>
                <a:spcPct val="0"/>
              </a:spcBef>
              <a:spcAft>
                <a:spcPct val="0"/>
              </a:spcAft>
              <a:defRPr sz="3300"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1371600" algn="l" rtl="0" fontAlgn="base">
              <a:spcBef>
                <a:spcPct val="0"/>
              </a:spcBef>
              <a:spcAft>
                <a:spcPct val="0"/>
              </a:spcAft>
              <a:defRPr sz="3300"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1828800" algn="l" rtl="0" fontAlgn="base">
              <a:spcBef>
                <a:spcPct val="0"/>
              </a:spcBef>
              <a:spcAft>
                <a:spcPct val="0"/>
              </a:spcAft>
              <a:defRPr sz="3300"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defTabSz="914400"/>
            <a:r>
              <a:rPr lang="en-US" sz="2000" dirty="0" smtClean="0"/>
              <a:t>Study 1: Gaze pointing vs. head pointing for text entry</a:t>
            </a:r>
            <a:r>
              <a:rPr lang="en-US" sz="2000" baseline="30000" dirty="0" smtClean="0"/>
              <a:t>*</a:t>
            </a:r>
            <a:endParaRPr lang="en-US" sz="2000" dirty="0"/>
          </a:p>
        </p:txBody>
      </p:sp>
      <p:sp>
        <p:nvSpPr>
          <p:cNvPr id="15" name="Title 1"/>
          <p:cNvSpPr>
            <a:spLocks noGrp="1"/>
          </p:cNvSpPr>
          <p:nvPr>
            <p:ph type="title"/>
          </p:nvPr>
        </p:nvSpPr>
        <p:spPr>
          <a:xfrm>
            <a:off x="266214" y="515597"/>
            <a:ext cx="8829675" cy="600139"/>
          </a:xfrm>
        </p:spPr>
        <p:txBody>
          <a:bodyPr>
            <a:noAutofit/>
          </a:bodyPr>
          <a:lstStyle/>
          <a:p>
            <a:r>
              <a:rPr lang="en-US" sz="2900" dirty="0" smtClean="0"/>
              <a:t>Vision-based user interfaces for hands-free text entry</a:t>
            </a:r>
            <a:endParaRPr lang="en-US" sz="2900" dirty="0"/>
          </a:p>
        </p:txBody>
      </p:sp>
      <p:graphicFrame>
        <p:nvGraphicFramePr>
          <p:cNvPr id="12" name="Chart 11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3616669110"/>
              </p:ext>
            </p:extLst>
          </p:nvPr>
        </p:nvGraphicFramePr>
        <p:xfrm>
          <a:off x="196682" y="2127546"/>
          <a:ext cx="8553035" cy="3677635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  <p:extLst>
      <p:ext uri="{BB962C8B-B14F-4D97-AF65-F5344CB8AC3E}">
        <p14:creationId xmlns:p14="http://schemas.microsoft.com/office/powerpoint/2010/main" val="61756549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1"/>
          <p:cNvSpPr txBox="1">
            <a:spLocks/>
          </p:cNvSpPr>
          <p:nvPr/>
        </p:nvSpPr>
        <p:spPr bwMode="auto">
          <a:xfrm>
            <a:off x="2207941" y="0"/>
            <a:ext cx="6888433" cy="45687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noAutofit/>
          </a:bodyPr>
          <a:lstStyle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sz="3200" kern="1200">
                <a:solidFill>
                  <a:schemeClr val="accent1">
                    <a:lumMod val="75000"/>
                  </a:schemeClr>
                </a:solidFill>
                <a:latin typeface="Arial" pitchFamily="34" charset="0"/>
                <a:ea typeface="+mj-ea"/>
                <a:cs typeface="Arial" pitchFamily="34" charset="0"/>
              </a:defRPr>
            </a:lvl1pPr>
            <a:lvl2pPr algn="l" rtl="0" eaLnBrk="0" fontAlgn="base" hangingPunct="0">
              <a:spcBef>
                <a:spcPct val="0"/>
              </a:spcBef>
              <a:spcAft>
                <a:spcPct val="0"/>
              </a:spcAft>
              <a:defRPr sz="3300"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algn="l" rtl="0" eaLnBrk="0" fontAlgn="base" hangingPunct="0">
              <a:spcBef>
                <a:spcPct val="0"/>
              </a:spcBef>
              <a:spcAft>
                <a:spcPct val="0"/>
              </a:spcAft>
              <a:defRPr sz="3300"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algn="l" rtl="0" eaLnBrk="0" fontAlgn="base" hangingPunct="0">
              <a:spcBef>
                <a:spcPct val="0"/>
              </a:spcBef>
              <a:spcAft>
                <a:spcPct val="0"/>
              </a:spcAft>
              <a:defRPr sz="3300"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algn="l" rtl="0" eaLnBrk="0" fontAlgn="base" hangingPunct="0">
              <a:spcBef>
                <a:spcPct val="0"/>
              </a:spcBef>
              <a:spcAft>
                <a:spcPct val="0"/>
              </a:spcAft>
              <a:defRPr sz="3300"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457200" algn="l" rtl="0" fontAlgn="base">
              <a:spcBef>
                <a:spcPct val="0"/>
              </a:spcBef>
              <a:spcAft>
                <a:spcPct val="0"/>
              </a:spcAft>
              <a:defRPr sz="3300"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914400" algn="l" rtl="0" fontAlgn="base">
              <a:spcBef>
                <a:spcPct val="0"/>
              </a:spcBef>
              <a:spcAft>
                <a:spcPct val="0"/>
              </a:spcAft>
              <a:defRPr sz="3300"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1371600" algn="l" rtl="0" fontAlgn="base">
              <a:spcBef>
                <a:spcPct val="0"/>
              </a:spcBef>
              <a:spcAft>
                <a:spcPct val="0"/>
              </a:spcAft>
              <a:defRPr sz="3300"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1828800" algn="l" rtl="0" fontAlgn="base">
              <a:spcBef>
                <a:spcPct val="0"/>
              </a:spcBef>
              <a:spcAft>
                <a:spcPct val="0"/>
              </a:spcAft>
              <a:defRPr sz="3300"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algn="r" defTabSz="914400"/>
            <a:r>
              <a:rPr lang="en-US" sz="1600" dirty="0"/>
              <a:t>Post doc project / UCSB visit 2015</a:t>
            </a:r>
          </a:p>
        </p:txBody>
      </p:sp>
      <p:sp>
        <p:nvSpPr>
          <p:cNvPr id="15" name="Content Placeholder 2"/>
          <p:cNvSpPr txBox="1">
            <a:spLocks/>
          </p:cNvSpPr>
          <p:nvPr/>
        </p:nvSpPr>
        <p:spPr bwMode="auto">
          <a:xfrm>
            <a:off x="196682" y="1652633"/>
            <a:ext cx="8488995" cy="402671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noAutofit/>
          </a:bodyPr>
          <a:lstStyle/>
          <a:p>
            <a:pPr marL="360000" lvl="1" indent="-285750" algn="just" defTabSz="914400" eaLnBrk="0" fontAlgn="base" hangingPunct="0">
              <a:spcAft>
                <a:spcPts val="600"/>
              </a:spcAft>
              <a:buFont typeface="Arial" panose="020B0604020202020204" pitchFamily="34" charset="0"/>
              <a:buChar char="•"/>
              <a:defRPr/>
            </a:pPr>
            <a:r>
              <a:rPr lang="en-US" sz="1900" dirty="0" smtClean="0">
                <a:latin typeface="Arial" panose="020B0604020202020204" pitchFamily="34" charset="0"/>
                <a:cs typeface="Arial" panose="020B0604020202020204" pitchFamily="34" charset="0"/>
              </a:rPr>
              <a:t>Aim was to investigate how the selection techniques affect performance and subjective experiences of novice users in text entry tasks</a:t>
            </a:r>
          </a:p>
          <a:p>
            <a:pPr marL="360000" lvl="1" indent="-285750" algn="just" defTabSz="914400" eaLnBrk="0" fontAlgn="base" hangingPunct="0">
              <a:spcAft>
                <a:spcPts val="600"/>
              </a:spcAft>
              <a:buFont typeface="Arial" panose="020B0604020202020204" pitchFamily="34" charset="0"/>
              <a:buChar char="•"/>
              <a:defRPr/>
            </a:pPr>
            <a:r>
              <a:rPr lang="en-US" sz="1900" dirty="0" smtClean="0">
                <a:latin typeface="Arial" panose="020B0604020202020204" pitchFamily="34" charset="0"/>
                <a:cs typeface="Arial" panose="020B0604020202020204" pitchFamily="34" charset="0"/>
              </a:rPr>
              <a:t>Key pointing by head; key selection by </a:t>
            </a:r>
            <a:r>
              <a:rPr lang="en-US" sz="1900" i="1" dirty="0" smtClean="0">
                <a:latin typeface="Arial" panose="020B0604020202020204" pitchFamily="34" charset="0"/>
                <a:cs typeface="Arial" panose="020B0604020202020204" pitchFamily="34" charset="0"/>
              </a:rPr>
              <a:t>mouth open </a:t>
            </a:r>
            <a:r>
              <a:rPr lang="en-US" sz="1900" dirty="0" smtClean="0">
                <a:latin typeface="Arial" panose="020B0604020202020204" pitchFamily="34" charset="0"/>
                <a:cs typeface="Arial" panose="020B0604020202020204" pitchFamily="34" charset="0"/>
              </a:rPr>
              <a:t>or </a:t>
            </a:r>
            <a:r>
              <a:rPr lang="en-US" sz="1900" i="1" dirty="0" smtClean="0">
                <a:latin typeface="Arial" panose="020B0604020202020204" pitchFamily="34" charset="0"/>
                <a:cs typeface="Arial" panose="020B0604020202020204" pitchFamily="34" charset="0"/>
              </a:rPr>
              <a:t>brows up </a:t>
            </a:r>
            <a:r>
              <a:rPr lang="en-US" sz="1900" dirty="0" smtClean="0">
                <a:latin typeface="Arial" panose="020B0604020202020204" pitchFamily="34" charset="0"/>
                <a:cs typeface="Arial" panose="020B0604020202020204" pitchFamily="34" charset="0"/>
              </a:rPr>
              <a:t>gestures</a:t>
            </a:r>
          </a:p>
          <a:p>
            <a:pPr marL="360000" lvl="1" indent="-285750" algn="just" defTabSz="914400" eaLnBrk="0" fontAlgn="base" hangingPunct="0">
              <a:spcAft>
                <a:spcPts val="600"/>
              </a:spcAft>
              <a:buFont typeface="Arial" panose="020B0604020202020204" pitchFamily="34" charset="0"/>
              <a:buChar char="•"/>
              <a:defRPr/>
            </a:pPr>
            <a:r>
              <a:rPr lang="en-US" sz="1900" dirty="0">
                <a:latin typeface="Arial" panose="020B0604020202020204" pitchFamily="34" charset="0"/>
                <a:cs typeface="Arial" panose="020B0604020202020204" pitchFamily="34" charset="0"/>
              </a:rPr>
              <a:t>Text corrections: not </a:t>
            </a:r>
            <a:r>
              <a:rPr lang="en-US" sz="1900" dirty="0" smtClean="0">
                <a:latin typeface="Arial" panose="020B0604020202020204" pitchFamily="34" charset="0"/>
                <a:cs typeface="Arial" panose="020B0604020202020204" pitchFamily="34" charset="0"/>
              </a:rPr>
              <a:t>allowed (typing as fast and accurate as possible)</a:t>
            </a:r>
          </a:p>
          <a:p>
            <a:pPr marL="360000" lvl="1" indent="-285750" algn="just" defTabSz="914400" eaLnBrk="0" fontAlgn="base" hangingPunct="0">
              <a:spcAft>
                <a:spcPts val="600"/>
              </a:spcAft>
              <a:buFont typeface="Arial" panose="020B0604020202020204" pitchFamily="34" charset="0"/>
              <a:buChar char="•"/>
              <a:defRPr/>
            </a:pPr>
            <a:r>
              <a:rPr lang="en-US" sz="1900" dirty="0" smtClean="0">
                <a:latin typeface="Arial" panose="020B0604020202020204" pitchFamily="34" charset="0"/>
                <a:cs typeface="Arial" panose="020B0604020202020204" pitchFamily="34" charset="0"/>
              </a:rPr>
              <a:t>Keyboard size: medium (95x95)</a:t>
            </a:r>
          </a:p>
          <a:p>
            <a:pPr marL="360000" lvl="1" indent="-285750" algn="just" defTabSz="914400" eaLnBrk="0" fontAlgn="base" hangingPunct="0">
              <a:spcAft>
                <a:spcPts val="600"/>
              </a:spcAft>
              <a:buFont typeface="Arial" panose="020B0604020202020204" pitchFamily="34" charset="0"/>
              <a:buChar char="•"/>
              <a:defRPr/>
            </a:pPr>
            <a:r>
              <a:rPr lang="en-US" sz="1900" dirty="0" smtClean="0">
                <a:latin typeface="Arial" panose="020B0604020202020204" pitchFamily="34" charset="0"/>
                <a:cs typeface="Arial" panose="020B0604020202020204" pitchFamily="34" charset="0"/>
              </a:rPr>
              <a:t>13 novice participants</a:t>
            </a:r>
          </a:p>
          <a:p>
            <a:pPr marL="360000" lvl="1" indent="-285750" algn="just" defTabSz="914400" eaLnBrk="0" fontAlgn="base" hangingPunct="0">
              <a:spcAft>
                <a:spcPts val="600"/>
              </a:spcAft>
              <a:buFont typeface="Arial" panose="020B0604020202020204" pitchFamily="34" charset="0"/>
              <a:buChar char="•"/>
              <a:defRPr/>
            </a:pPr>
            <a:r>
              <a:rPr lang="en-US" sz="1900" dirty="0" smtClean="0">
                <a:latin typeface="Arial" panose="020B0604020202020204" pitchFamily="34" charset="0"/>
                <a:cs typeface="Arial" panose="020B0604020202020204" pitchFamily="34" charset="0"/>
              </a:rPr>
              <a:t>Within-subject single factor repeated measures design</a:t>
            </a:r>
          </a:p>
          <a:p>
            <a:pPr marL="360000" lvl="1" indent="-285750" algn="just" defTabSz="914400" eaLnBrk="0" fontAlgn="base" hangingPunct="0">
              <a:spcAft>
                <a:spcPts val="600"/>
              </a:spcAft>
              <a:buFont typeface="Arial" panose="020B0604020202020204" pitchFamily="34" charset="0"/>
              <a:buChar char="•"/>
              <a:defRPr/>
            </a:pPr>
            <a:r>
              <a:rPr lang="en-US" sz="1900" dirty="0" smtClean="0">
                <a:latin typeface="Arial" panose="020B0604020202020204" pitchFamily="34" charset="0"/>
                <a:cs typeface="Arial" panose="020B0604020202020204" pitchFamily="34" charset="0"/>
              </a:rPr>
              <a:t>The total number of phrases (~150 characters) typed per participant was 13 (participants) x 2 (selection techniques) x 5 (trials) = 130</a:t>
            </a:r>
          </a:p>
          <a:p>
            <a:pPr marL="360000" lvl="1" indent="-285750" algn="just" defTabSz="914400" eaLnBrk="0" fontAlgn="base" hangingPunct="0">
              <a:spcAft>
                <a:spcPts val="600"/>
              </a:spcAft>
              <a:buFont typeface="Arial" panose="020B0604020202020204" pitchFamily="34" charset="0"/>
              <a:buChar char="•"/>
              <a:defRPr/>
            </a:pPr>
            <a:r>
              <a:rPr lang="en-US" sz="1900" dirty="0" smtClean="0">
                <a:latin typeface="Arial" panose="020B0604020202020204" pitchFamily="34" charset="0"/>
                <a:cs typeface="Arial" panose="020B0604020202020204" pitchFamily="34" charset="0"/>
              </a:rPr>
              <a:t>Likert scales for subjective evaluation</a:t>
            </a:r>
          </a:p>
          <a:p>
            <a:pPr marL="74250" lvl="1" algn="just" defTabSz="914400" eaLnBrk="0" fontAlgn="base" hangingPunct="0">
              <a:spcAft>
                <a:spcPts val="600"/>
              </a:spcAft>
              <a:defRPr/>
            </a:pPr>
            <a:endParaRPr lang="en-US" sz="19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6" name="Rectangle 15"/>
          <p:cNvSpPr/>
          <p:nvPr/>
        </p:nvSpPr>
        <p:spPr>
          <a:xfrm>
            <a:off x="196682" y="6150931"/>
            <a:ext cx="8158753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lvl="1" algn="just" defTabSz="914400" eaLnBrk="0" fontAlgn="base" hangingPunct="0">
              <a:spcAft>
                <a:spcPts val="300"/>
              </a:spcAft>
              <a:defRPr/>
            </a:pPr>
            <a:r>
              <a:rPr lang="en-US" sz="1200" baseline="30000" dirty="0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*</a:t>
            </a:r>
            <a:r>
              <a:rPr lang="en-US" sz="1200" dirty="0" smtClean="0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Gizatdinova Y., </a:t>
            </a:r>
            <a:r>
              <a:rPr lang="en-US" sz="1200" dirty="0" err="1" smtClean="0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Špakov</a:t>
            </a:r>
            <a:r>
              <a:rPr lang="en-US" sz="1200" dirty="0" smtClean="0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O., </a:t>
            </a:r>
            <a:r>
              <a:rPr lang="en-US" sz="1200" dirty="0" err="1" smtClean="0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Surakka</a:t>
            </a:r>
            <a:r>
              <a:rPr lang="en-US" sz="1200" dirty="0" smtClean="0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V. (2012). Comparison of video-based pointing and selection techniques for hands-free text entry. Int. Working Conf. Advanced Visual Interfaces AVI’12, ACM, 132-139</a:t>
            </a:r>
          </a:p>
        </p:txBody>
      </p:sp>
      <p:sp>
        <p:nvSpPr>
          <p:cNvPr id="17" name="Title 1"/>
          <p:cNvSpPr txBox="1">
            <a:spLocks/>
          </p:cNvSpPr>
          <p:nvPr/>
        </p:nvSpPr>
        <p:spPr bwMode="auto">
          <a:xfrm>
            <a:off x="286549" y="1113497"/>
            <a:ext cx="8600463" cy="61748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noAutofit/>
          </a:bodyPr>
          <a:lstStyle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sz="3200" kern="1200">
                <a:solidFill>
                  <a:schemeClr val="accent1">
                    <a:lumMod val="75000"/>
                  </a:schemeClr>
                </a:solidFill>
                <a:latin typeface="Arial" pitchFamily="34" charset="0"/>
                <a:ea typeface="+mj-ea"/>
                <a:cs typeface="Arial" pitchFamily="34" charset="0"/>
              </a:defRPr>
            </a:lvl1pPr>
            <a:lvl2pPr algn="l" rtl="0" eaLnBrk="0" fontAlgn="base" hangingPunct="0">
              <a:spcBef>
                <a:spcPct val="0"/>
              </a:spcBef>
              <a:spcAft>
                <a:spcPct val="0"/>
              </a:spcAft>
              <a:defRPr sz="3300"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algn="l" rtl="0" eaLnBrk="0" fontAlgn="base" hangingPunct="0">
              <a:spcBef>
                <a:spcPct val="0"/>
              </a:spcBef>
              <a:spcAft>
                <a:spcPct val="0"/>
              </a:spcAft>
              <a:defRPr sz="3300"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algn="l" rtl="0" eaLnBrk="0" fontAlgn="base" hangingPunct="0">
              <a:spcBef>
                <a:spcPct val="0"/>
              </a:spcBef>
              <a:spcAft>
                <a:spcPct val="0"/>
              </a:spcAft>
              <a:defRPr sz="3300"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algn="l" rtl="0" eaLnBrk="0" fontAlgn="base" hangingPunct="0">
              <a:spcBef>
                <a:spcPct val="0"/>
              </a:spcBef>
              <a:spcAft>
                <a:spcPct val="0"/>
              </a:spcAft>
              <a:defRPr sz="3300"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457200" algn="l" rtl="0" fontAlgn="base">
              <a:spcBef>
                <a:spcPct val="0"/>
              </a:spcBef>
              <a:spcAft>
                <a:spcPct val="0"/>
              </a:spcAft>
              <a:defRPr sz="3300"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914400" algn="l" rtl="0" fontAlgn="base">
              <a:spcBef>
                <a:spcPct val="0"/>
              </a:spcBef>
              <a:spcAft>
                <a:spcPct val="0"/>
              </a:spcAft>
              <a:defRPr sz="3300"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1371600" algn="l" rtl="0" fontAlgn="base">
              <a:spcBef>
                <a:spcPct val="0"/>
              </a:spcBef>
              <a:spcAft>
                <a:spcPct val="0"/>
              </a:spcAft>
              <a:defRPr sz="3300"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1828800" algn="l" rtl="0" fontAlgn="base">
              <a:spcBef>
                <a:spcPct val="0"/>
              </a:spcBef>
              <a:spcAft>
                <a:spcPct val="0"/>
              </a:spcAft>
              <a:defRPr sz="3300"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defTabSz="914400"/>
            <a:r>
              <a:rPr lang="en-US" sz="2000" dirty="0" smtClean="0"/>
              <a:t>Study 2: </a:t>
            </a:r>
            <a:r>
              <a:rPr lang="en-US" sz="2000" i="1" dirty="0" smtClean="0"/>
              <a:t>Mouth open </a:t>
            </a:r>
            <a:r>
              <a:rPr lang="en-US" sz="2000" dirty="0" smtClean="0"/>
              <a:t>selection vs. </a:t>
            </a:r>
            <a:r>
              <a:rPr lang="en-US" sz="2000" i="1" dirty="0" smtClean="0"/>
              <a:t>brows up</a:t>
            </a:r>
            <a:r>
              <a:rPr lang="en-US" sz="2000" dirty="0" smtClean="0"/>
              <a:t> selection for text entry</a:t>
            </a:r>
            <a:r>
              <a:rPr lang="en-US" sz="2000" baseline="30000" dirty="0" smtClean="0"/>
              <a:t>*</a:t>
            </a:r>
            <a:endParaRPr lang="en-US" sz="2000" dirty="0"/>
          </a:p>
        </p:txBody>
      </p:sp>
      <p:sp>
        <p:nvSpPr>
          <p:cNvPr id="18" name="Title 1"/>
          <p:cNvSpPr>
            <a:spLocks noGrp="1"/>
          </p:cNvSpPr>
          <p:nvPr>
            <p:ph type="title"/>
          </p:nvPr>
        </p:nvSpPr>
        <p:spPr>
          <a:xfrm>
            <a:off x="266699" y="515597"/>
            <a:ext cx="8829675" cy="600139"/>
          </a:xfrm>
        </p:spPr>
        <p:txBody>
          <a:bodyPr>
            <a:noAutofit/>
          </a:bodyPr>
          <a:lstStyle/>
          <a:p>
            <a:r>
              <a:rPr lang="en-US" sz="2900" dirty="0" smtClean="0"/>
              <a:t>Vision-based user interfaces for hands-free text entry</a:t>
            </a:r>
            <a:endParaRPr lang="en-US" sz="2900" dirty="0"/>
          </a:p>
        </p:txBody>
      </p:sp>
    </p:spTree>
    <p:extLst>
      <p:ext uri="{BB962C8B-B14F-4D97-AF65-F5344CB8AC3E}">
        <p14:creationId xmlns:p14="http://schemas.microsoft.com/office/powerpoint/2010/main" val="124509570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1"/>
          <p:cNvSpPr txBox="1">
            <a:spLocks/>
          </p:cNvSpPr>
          <p:nvPr/>
        </p:nvSpPr>
        <p:spPr bwMode="auto">
          <a:xfrm>
            <a:off x="2207941" y="0"/>
            <a:ext cx="6888433" cy="45687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noAutofit/>
          </a:bodyPr>
          <a:lstStyle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sz="3200" kern="1200">
                <a:solidFill>
                  <a:schemeClr val="accent1">
                    <a:lumMod val="75000"/>
                  </a:schemeClr>
                </a:solidFill>
                <a:latin typeface="Arial" pitchFamily="34" charset="0"/>
                <a:ea typeface="+mj-ea"/>
                <a:cs typeface="Arial" pitchFamily="34" charset="0"/>
              </a:defRPr>
            </a:lvl1pPr>
            <a:lvl2pPr algn="l" rtl="0" eaLnBrk="0" fontAlgn="base" hangingPunct="0">
              <a:spcBef>
                <a:spcPct val="0"/>
              </a:spcBef>
              <a:spcAft>
                <a:spcPct val="0"/>
              </a:spcAft>
              <a:defRPr sz="3300"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algn="l" rtl="0" eaLnBrk="0" fontAlgn="base" hangingPunct="0">
              <a:spcBef>
                <a:spcPct val="0"/>
              </a:spcBef>
              <a:spcAft>
                <a:spcPct val="0"/>
              </a:spcAft>
              <a:defRPr sz="3300"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algn="l" rtl="0" eaLnBrk="0" fontAlgn="base" hangingPunct="0">
              <a:spcBef>
                <a:spcPct val="0"/>
              </a:spcBef>
              <a:spcAft>
                <a:spcPct val="0"/>
              </a:spcAft>
              <a:defRPr sz="3300"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algn="l" rtl="0" eaLnBrk="0" fontAlgn="base" hangingPunct="0">
              <a:spcBef>
                <a:spcPct val="0"/>
              </a:spcBef>
              <a:spcAft>
                <a:spcPct val="0"/>
              </a:spcAft>
              <a:defRPr sz="3300"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457200" algn="l" rtl="0" fontAlgn="base">
              <a:spcBef>
                <a:spcPct val="0"/>
              </a:spcBef>
              <a:spcAft>
                <a:spcPct val="0"/>
              </a:spcAft>
              <a:defRPr sz="3300"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914400" algn="l" rtl="0" fontAlgn="base">
              <a:spcBef>
                <a:spcPct val="0"/>
              </a:spcBef>
              <a:spcAft>
                <a:spcPct val="0"/>
              </a:spcAft>
              <a:defRPr sz="3300"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1371600" algn="l" rtl="0" fontAlgn="base">
              <a:spcBef>
                <a:spcPct val="0"/>
              </a:spcBef>
              <a:spcAft>
                <a:spcPct val="0"/>
              </a:spcAft>
              <a:defRPr sz="3300"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1828800" algn="l" rtl="0" fontAlgn="base">
              <a:spcBef>
                <a:spcPct val="0"/>
              </a:spcBef>
              <a:spcAft>
                <a:spcPct val="0"/>
              </a:spcAft>
              <a:defRPr sz="3300"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algn="r" defTabSz="914400"/>
            <a:r>
              <a:rPr lang="en-US" sz="1600" dirty="0"/>
              <a:t>Post doc project / UCSB visit 2015</a:t>
            </a:r>
          </a:p>
        </p:txBody>
      </p:sp>
      <p:sp>
        <p:nvSpPr>
          <p:cNvPr id="2" name="Text Box 3"/>
          <p:cNvSpPr txBox="1">
            <a:spLocks noChangeArrowheads="1"/>
          </p:cNvSpPr>
          <p:nvPr/>
        </p:nvSpPr>
        <p:spPr bwMode="auto">
          <a:xfrm>
            <a:off x="257477" y="5490204"/>
            <a:ext cx="4314523" cy="2898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0" tIns="0" rIns="0" bIns="0" numCol="1" anchor="t" anchorCtr="0" compatLnSpc="1">
            <a:prstTxWarp prst="textNoShape">
              <a:avLst/>
            </a:prstTxWarp>
          </a:bodyPr>
          <a:lstStyle/>
          <a:p>
            <a:pPr marL="0" marR="0" lvl="0" indent="0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altLang="en-US" sz="14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Mean text entry speed in words per minute (WPM)</a:t>
            </a:r>
            <a:endParaRPr kumimoji="0" lang="en-US" altLang="en-US" sz="1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Text Box 5"/>
          <p:cNvSpPr txBox="1">
            <a:spLocks noChangeArrowheads="1"/>
          </p:cNvSpPr>
          <p:nvPr/>
        </p:nvSpPr>
        <p:spPr bwMode="auto">
          <a:xfrm>
            <a:off x="6135530" y="5511075"/>
            <a:ext cx="2110849" cy="26894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0" tIns="0" rIns="0" bIns="0" numCol="1" anchor="t" anchorCtr="0" compatLnSpc="1">
            <a:prstTxWarp prst="textNoShape">
              <a:avLst/>
            </a:prstTxWarp>
          </a:bodyPr>
          <a:lstStyle/>
          <a:p>
            <a:pPr marL="0" marR="0" lvl="0" indent="0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altLang="en-US" sz="14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Mean relative error rate</a:t>
            </a:r>
            <a:endParaRPr kumimoji="0" lang="en-US" altLang="en-US" sz="1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5" name="Content Placeholder 2"/>
          <p:cNvSpPr txBox="1">
            <a:spLocks/>
          </p:cNvSpPr>
          <p:nvPr/>
        </p:nvSpPr>
        <p:spPr bwMode="auto">
          <a:xfrm>
            <a:off x="196682" y="1652633"/>
            <a:ext cx="8488995" cy="109249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noAutofit/>
          </a:bodyPr>
          <a:lstStyle/>
          <a:p>
            <a:pPr marL="360000" lvl="1" indent="-285750" algn="just" defTabSz="914400" eaLnBrk="0" fontAlgn="base" hangingPunct="0">
              <a:spcAft>
                <a:spcPts val="600"/>
              </a:spcAft>
              <a:buFont typeface="Arial" panose="020B0604020202020204" pitchFamily="34" charset="0"/>
              <a:buChar char="•"/>
              <a:defRPr/>
            </a:pPr>
            <a:r>
              <a:rPr lang="en-US" sz="1900" dirty="0" smtClean="0">
                <a:latin typeface="Arial" panose="020B0604020202020204" pitchFamily="34" charset="0"/>
                <a:cs typeface="Arial" panose="020B0604020202020204" pitchFamily="34" charset="0"/>
              </a:rPr>
              <a:t>No differences in speed</a:t>
            </a:r>
          </a:p>
          <a:p>
            <a:pPr marL="360000" lvl="1" indent="-285750" algn="just" defTabSz="914400" eaLnBrk="0" fontAlgn="base" hangingPunct="0">
              <a:spcAft>
                <a:spcPts val="600"/>
              </a:spcAft>
              <a:buFont typeface="Arial" panose="020B0604020202020204" pitchFamily="34" charset="0"/>
              <a:buChar char="•"/>
              <a:defRPr/>
            </a:pPr>
            <a:r>
              <a:rPr lang="en-US" sz="1900" i="1" dirty="0" smtClean="0">
                <a:latin typeface="Arial" panose="020B0604020202020204" pitchFamily="34" charset="0"/>
                <a:cs typeface="Arial" panose="020B0604020202020204" pitchFamily="34" charset="0"/>
              </a:rPr>
              <a:t>Mouth open </a:t>
            </a:r>
            <a:r>
              <a:rPr lang="en-US" sz="1900" dirty="0" smtClean="0">
                <a:latin typeface="Arial" panose="020B0604020202020204" pitchFamily="34" charset="0"/>
                <a:cs typeface="Arial" panose="020B0604020202020204" pitchFamily="34" charset="0"/>
              </a:rPr>
              <a:t>was more accurate than </a:t>
            </a:r>
            <a:r>
              <a:rPr lang="en-US" sz="1900" i="1" dirty="0" smtClean="0">
                <a:latin typeface="Arial" panose="020B0604020202020204" pitchFamily="34" charset="0"/>
                <a:cs typeface="Arial" panose="020B0604020202020204" pitchFamily="34" charset="0"/>
              </a:rPr>
              <a:t>brows up </a:t>
            </a:r>
            <a:r>
              <a:rPr lang="en-US" sz="1900" dirty="0" smtClean="0">
                <a:latin typeface="Arial" panose="020B0604020202020204" pitchFamily="34" charset="0"/>
                <a:cs typeface="Arial" panose="020B0604020202020204" pitchFamily="34" charset="0"/>
              </a:rPr>
              <a:t>selection technique</a:t>
            </a:r>
            <a:endParaRPr lang="en-US" sz="19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6" name="Rectangle 15"/>
          <p:cNvSpPr/>
          <p:nvPr/>
        </p:nvSpPr>
        <p:spPr>
          <a:xfrm>
            <a:off x="196682" y="6150931"/>
            <a:ext cx="8158753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lvl="1" algn="just" defTabSz="914400" eaLnBrk="0" fontAlgn="base" hangingPunct="0">
              <a:spcAft>
                <a:spcPts val="300"/>
              </a:spcAft>
              <a:defRPr/>
            </a:pPr>
            <a:r>
              <a:rPr lang="en-US" sz="1200" baseline="30000" dirty="0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*</a:t>
            </a:r>
            <a:r>
              <a:rPr lang="en-US" sz="1200" dirty="0" smtClean="0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Gizatdinova Y., </a:t>
            </a:r>
            <a:r>
              <a:rPr lang="en-US" sz="1200" dirty="0" err="1" smtClean="0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Špakov</a:t>
            </a:r>
            <a:r>
              <a:rPr lang="en-US" sz="1200" dirty="0" smtClean="0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O., </a:t>
            </a:r>
            <a:r>
              <a:rPr lang="en-US" sz="1200" dirty="0" err="1" smtClean="0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Surakka</a:t>
            </a:r>
            <a:r>
              <a:rPr lang="en-US" sz="1200" dirty="0" smtClean="0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V. (2012). Comparison of video-based pointing and selection techniques for hands-free text entry. Int. Working Conf. Advanced Visual Interfaces AVI’12, ACM, 132-139</a:t>
            </a:r>
          </a:p>
        </p:txBody>
      </p:sp>
      <p:sp>
        <p:nvSpPr>
          <p:cNvPr id="17" name="Title 1"/>
          <p:cNvSpPr txBox="1">
            <a:spLocks/>
          </p:cNvSpPr>
          <p:nvPr/>
        </p:nvSpPr>
        <p:spPr bwMode="auto">
          <a:xfrm>
            <a:off x="286549" y="1113497"/>
            <a:ext cx="8600463" cy="61748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noAutofit/>
          </a:bodyPr>
          <a:lstStyle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sz="3200" kern="1200">
                <a:solidFill>
                  <a:schemeClr val="accent1">
                    <a:lumMod val="75000"/>
                  </a:schemeClr>
                </a:solidFill>
                <a:latin typeface="Arial" pitchFamily="34" charset="0"/>
                <a:ea typeface="+mj-ea"/>
                <a:cs typeface="Arial" pitchFamily="34" charset="0"/>
              </a:defRPr>
            </a:lvl1pPr>
            <a:lvl2pPr algn="l" rtl="0" eaLnBrk="0" fontAlgn="base" hangingPunct="0">
              <a:spcBef>
                <a:spcPct val="0"/>
              </a:spcBef>
              <a:spcAft>
                <a:spcPct val="0"/>
              </a:spcAft>
              <a:defRPr sz="3300"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algn="l" rtl="0" eaLnBrk="0" fontAlgn="base" hangingPunct="0">
              <a:spcBef>
                <a:spcPct val="0"/>
              </a:spcBef>
              <a:spcAft>
                <a:spcPct val="0"/>
              </a:spcAft>
              <a:defRPr sz="3300"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algn="l" rtl="0" eaLnBrk="0" fontAlgn="base" hangingPunct="0">
              <a:spcBef>
                <a:spcPct val="0"/>
              </a:spcBef>
              <a:spcAft>
                <a:spcPct val="0"/>
              </a:spcAft>
              <a:defRPr sz="3300"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algn="l" rtl="0" eaLnBrk="0" fontAlgn="base" hangingPunct="0">
              <a:spcBef>
                <a:spcPct val="0"/>
              </a:spcBef>
              <a:spcAft>
                <a:spcPct val="0"/>
              </a:spcAft>
              <a:defRPr sz="3300"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457200" algn="l" rtl="0" fontAlgn="base">
              <a:spcBef>
                <a:spcPct val="0"/>
              </a:spcBef>
              <a:spcAft>
                <a:spcPct val="0"/>
              </a:spcAft>
              <a:defRPr sz="3300"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914400" algn="l" rtl="0" fontAlgn="base">
              <a:spcBef>
                <a:spcPct val="0"/>
              </a:spcBef>
              <a:spcAft>
                <a:spcPct val="0"/>
              </a:spcAft>
              <a:defRPr sz="3300"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1371600" algn="l" rtl="0" fontAlgn="base">
              <a:spcBef>
                <a:spcPct val="0"/>
              </a:spcBef>
              <a:spcAft>
                <a:spcPct val="0"/>
              </a:spcAft>
              <a:defRPr sz="3300"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1828800" algn="l" rtl="0" fontAlgn="base">
              <a:spcBef>
                <a:spcPct val="0"/>
              </a:spcBef>
              <a:spcAft>
                <a:spcPct val="0"/>
              </a:spcAft>
              <a:defRPr sz="3300"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defTabSz="914400"/>
            <a:r>
              <a:rPr lang="en-US" sz="2000" dirty="0" smtClean="0"/>
              <a:t>Study 2: </a:t>
            </a:r>
            <a:r>
              <a:rPr lang="en-US" sz="2000" i="1" dirty="0" smtClean="0"/>
              <a:t>Mouth open </a:t>
            </a:r>
            <a:r>
              <a:rPr lang="en-US" sz="2000" dirty="0" smtClean="0"/>
              <a:t>selection vs. </a:t>
            </a:r>
            <a:r>
              <a:rPr lang="en-US" sz="2000" i="1" dirty="0" smtClean="0"/>
              <a:t>brows up</a:t>
            </a:r>
            <a:r>
              <a:rPr lang="en-US" sz="2000" dirty="0" smtClean="0"/>
              <a:t> selection for text entry</a:t>
            </a:r>
            <a:r>
              <a:rPr lang="en-US" sz="2000" baseline="30000" dirty="0" smtClean="0"/>
              <a:t>*</a:t>
            </a:r>
            <a:endParaRPr lang="en-US" sz="2000" dirty="0"/>
          </a:p>
        </p:txBody>
      </p:sp>
      <p:sp>
        <p:nvSpPr>
          <p:cNvPr id="18" name="Title 1"/>
          <p:cNvSpPr>
            <a:spLocks noGrp="1"/>
          </p:cNvSpPr>
          <p:nvPr>
            <p:ph type="title"/>
          </p:nvPr>
        </p:nvSpPr>
        <p:spPr>
          <a:xfrm>
            <a:off x="266699" y="515597"/>
            <a:ext cx="8829675" cy="600139"/>
          </a:xfrm>
        </p:spPr>
        <p:txBody>
          <a:bodyPr>
            <a:noAutofit/>
          </a:bodyPr>
          <a:lstStyle/>
          <a:p>
            <a:r>
              <a:rPr lang="en-US" sz="2900" dirty="0" smtClean="0"/>
              <a:t>Vision-based user interfaces for hands-free text entry</a:t>
            </a:r>
            <a:endParaRPr lang="en-US" sz="2900" dirty="0"/>
          </a:p>
        </p:txBody>
      </p:sp>
      <p:graphicFrame>
        <p:nvGraphicFramePr>
          <p:cNvPr id="19" name="Chart 18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3585981164"/>
              </p:ext>
            </p:extLst>
          </p:nvPr>
        </p:nvGraphicFramePr>
        <p:xfrm>
          <a:off x="154738" y="2810312"/>
          <a:ext cx="4417262" cy="2714818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graphicFrame>
        <p:nvGraphicFramePr>
          <p:cNvPr id="20" name="Chart 19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1818008510"/>
              </p:ext>
            </p:extLst>
          </p:nvPr>
        </p:nvGraphicFramePr>
        <p:xfrm>
          <a:off x="4667350" y="2734812"/>
          <a:ext cx="4325648" cy="2814116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</p:spTree>
    <p:extLst>
      <p:ext uri="{BB962C8B-B14F-4D97-AF65-F5344CB8AC3E}">
        <p14:creationId xmlns:p14="http://schemas.microsoft.com/office/powerpoint/2010/main" val="126820207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1"/>
          <p:cNvSpPr txBox="1">
            <a:spLocks/>
          </p:cNvSpPr>
          <p:nvPr/>
        </p:nvSpPr>
        <p:spPr bwMode="auto">
          <a:xfrm>
            <a:off x="2207941" y="0"/>
            <a:ext cx="6888433" cy="45687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noAutofit/>
          </a:bodyPr>
          <a:lstStyle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sz="3200" kern="1200">
                <a:solidFill>
                  <a:schemeClr val="accent1">
                    <a:lumMod val="75000"/>
                  </a:schemeClr>
                </a:solidFill>
                <a:latin typeface="Arial" pitchFamily="34" charset="0"/>
                <a:ea typeface="+mj-ea"/>
                <a:cs typeface="Arial" pitchFamily="34" charset="0"/>
              </a:defRPr>
            </a:lvl1pPr>
            <a:lvl2pPr algn="l" rtl="0" eaLnBrk="0" fontAlgn="base" hangingPunct="0">
              <a:spcBef>
                <a:spcPct val="0"/>
              </a:spcBef>
              <a:spcAft>
                <a:spcPct val="0"/>
              </a:spcAft>
              <a:defRPr sz="3300"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algn="l" rtl="0" eaLnBrk="0" fontAlgn="base" hangingPunct="0">
              <a:spcBef>
                <a:spcPct val="0"/>
              </a:spcBef>
              <a:spcAft>
                <a:spcPct val="0"/>
              </a:spcAft>
              <a:defRPr sz="3300"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algn="l" rtl="0" eaLnBrk="0" fontAlgn="base" hangingPunct="0">
              <a:spcBef>
                <a:spcPct val="0"/>
              </a:spcBef>
              <a:spcAft>
                <a:spcPct val="0"/>
              </a:spcAft>
              <a:defRPr sz="3300"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algn="l" rtl="0" eaLnBrk="0" fontAlgn="base" hangingPunct="0">
              <a:spcBef>
                <a:spcPct val="0"/>
              </a:spcBef>
              <a:spcAft>
                <a:spcPct val="0"/>
              </a:spcAft>
              <a:defRPr sz="3300"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457200" algn="l" rtl="0" fontAlgn="base">
              <a:spcBef>
                <a:spcPct val="0"/>
              </a:spcBef>
              <a:spcAft>
                <a:spcPct val="0"/>
              </a:spcAft>
              <a:defRPr sz="3300"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914400" algn="l" rtl="0" fontAlgn="base">
              <a:spcBef>
                <a:spcPct val="0"/>
              </a:spcBef>
              <a:spcAft>
                <a:spcPct val="0"/>
              </a:spcAft>
              <a:defRPr sz="3300"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1371600" algn="l" rtl="0" fontAlgn="base">
              <a:spcBef>
                <a:spcPct val="0"/>
              </a:spcBef>
              <a:spcAft>
                <a:spcPct val="0"/>
              </a:spcAft>
              <a:defRPr sz="3300"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1828800" algn="l" rtl="0" fontAlgn="base">
              <a:spcBef>
                <a:spcPct val="0"/>
              </a:spcBef>
              <a:spcAft>
                <a:spcPct val="0"/>
              </a:spcAft>
              <a:defRPr sz="3300"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algn="r" defTabSz="914400"/>
            <a:r>
              <a:rPr lang="en-US" sz="1600" dirty="0"/>
              <a:t>Post doc project / UCSB visit 2015</a:t>
            </a:r>
          </a:p>
        </p:txBody>
      </p:sp>
      <p:sp>
        <p:nvSpPr>
          <p:cNvPr id="16" name="Rectangle 15"/>
          <p:cNvSpPr/>
          <p:nvPr/>
        </p:nvSpPr>
        <p:spPr>
          <a:xfrm>
            <a:off x="196682" y="6150931"/>
            <a:ext cx="8158753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lvl="1" algn="just" defTabSz="914400" eaLnBrk="0" fontAlgn="base" hangingPunct="0">
              <a:spcAft>
                <a:spcPts val="300"/>
              </a:spcAft>
              <a:defRPr/>
            </a:pPr>
            <a:r>
              <a:rPr lang="en-US" sz="1200" baseline="30000" dirty="0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*</a:t>
            </a:r>
            <a:r>
              <a:rPr lang="en-US" sz="1200" dirty="0" smtClean="0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Gizatdinova Y., </a:t>
            </a:r>
            <a:r>
              <a:rPr lang="en-US" sz="1200" dirty="0" err="1" smtClean="0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Špakov</a:t>
            </a:r>
            <a:r>
              <a:rPr lang="en-US" sz="1200" dirty="0" smtClean="0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O., </a:t>
            </a:r>
            <a:r>
              <a:rPr lang="en-US" sz="1200" dirty="0" err="1" smtClean="0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Surakka</a:t>
            </a:r>
            <a:r>
              <a:rPr lang="en-US" sz="1200" dirty="0" smtClean="0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V. (2012). Comparison of video-based pointing and selection techniques for hands-free text entry. Int. Working Conf. Advanced Visual Interfaces AVI’12, ACM, 132-139</a:t>
            </a:r>
          </a:p>
        </p:txBody>
      </p:sp>
      <p:sp>
        <p:nvSpPr>
          <p:cNvPr id="17" name="Title 1"/>
          <p:cNvSpPr txBox="1">
            <a:spLocks/>
          </p:cNvSpPr>
          <p:nvPr/>
        </p:nvSpPr>
        <p:spPr bwMode="auto">
          <a:xfrm>
            <a:off x="286549" y="1113497"/>
            <a:ext cx="8600463" cy="61748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noAutofit/>
          </a:bodyPr>
          <a:lstStyle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sz="3200" kern="1200">
                <a:solidFill>
                  <a:schemeClr val="accent1">
                    <a:lumMod val="75000"/>
                  </a:schemeClr>
                </a:solidFill>
                <a:latin typeface="Arial" pitchFamily="34" charset="0"/>
                <a:ea typeface="+mj-ea"/>
                <a:cs typeface="Arial" pitchFamily="34" charset="0"/>
              </a:defRPr>
            </a:lvl1pPr>
            <a:lvl2pPr algn="l" rtl="0" eaLnBrk="0" fontAlgn="base" hangingPunct="0">
              <a:spcBef>
                <a:spcPct val="0"/>
              </a:spcBef>
              <a:spcAft>
                <a:spcPct val="0"/>
              </a:spcAft>
              <a:defRPr sz="3300"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algn="l" rtl="0" eaLnBrk="0" fontAlgn="base" hangingPunct="0">
              <a:spcBef>
                <a:spcPct val="0"/>
              </a:spcBef>
              <a:spcAft>
                <a:spcPct val="0"/>
              </a:spcAft>
              <a:defRPr sz="3300"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algn="l" rtl="0" eaLnBrk="0" fontAlgn="base" hangingPunct="0">
              <a:spcBef>
                <a:spcPct val="0"/>
              </a:spcBef>
              <a:spcAft>
                <a:spcPct val="0"/>
              </a:spcAft>
              <a:defRPr sz="3300"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algn="l" rtl="0" eaLnBrk="0" fontAlgn="base" hangingPunct="0">
              <a:spcBef>
                <a:spcPct val="0"/>
              </a:spcBef>
              <a:spcAft>
                <a:spcPct val="0"/>
              </a:spcAft>
              <a:defRPr sz="3300"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457200" algn="l" rtl="0" fontAlgn="base">
              <a:spcBef>
                <a:spcPct val="0"/>
              </a:spcBef>
              <a:spcAft>
                <a:spcPct val="0"/>
              </a:spcAft>
              <a:defRPr sz="3300"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914400" algn="l" rtl="0" fontAlgn="base">
              <a:spcBef>
                <a:spcPct val="0"/>
              </a:spcBef>
              <a:spcAft>
                <a:spcPct val="0"/>
              </a:spcAft>
              <a:defRPr sz="3300"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1371600" algn="l" rtl="0" fontAlgn="base">
              <a:spcBef>
                <a:spcPct val="0"/>
              </a:spcBef>
              <a:spcAft>
                <a:spcPct val="0"/>
              </a:spcAft>
              <a:defRPr sz="3300"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1828800" algn="l" rtl="0" fontAlgn="base">
              <a:spcBef>
                <a:spcPct val="0"/>
              </a:spcBef>
              <a:spcAft>
                <a:spcPct val="0"/>
              </a:spcAft>
              <a:defRPr sz="3300"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defTabSz="914400"/>
            <a:r>
              <a:rPr lang="en-US" sz="2000" dirty="0" smtClean="0"/>
              <a:t>Study 2: </a:t>
            </a:r>
            <a:r>
              <a:rPr lang="en-US" sz="2000" i="1" dirty="0" smtClean="0"/>
              <a:t>Mouth open </a:t>
            </a:r>
            <a:r>
              <a:rPr lang="en-US" sz="2000" dirty="0" smtClean="0"/>
              <a:t>selection vs. </a:t>
            </a:r>
            <a:r>
              <a:rPr lang="en-US" sz="2000" i="1" dirty="0" smtClean="0"/>
              <a:t>brows up</a:t>
            </a:r>
            <a:r>
              <a:rPr lang="en-US" sz="2000" dirty="0" smtClean="0"/>
              <a:t> selection for text entry</a:t>
            </a:r>
            <a:r>
              <a:rPr lang="en-US" sz="2000" baseline="30000" dirty="0" smtClean="0"/>
              <a:t>*</a:t>
            </a:r>
            <a:endParaRPr lang="en-US" sz="2000" dirty="0"/>
          </a:p>
        </p:txBody>
      </p:sp>
      <p:sp>
        <p:nvSpPr>
          <p:cNvPr id="18" name="Title 1"/>
          <p:cNvSpPr>
            <a:spLocks noGrp="1"/>
          </p:cNvSpPr>
          <p:nvPr>
            <p:ph type="title"/>
          </p:nvPr>
        </p:nvSpPr>
        <p:spPr>
          <a:xfrm>
            <a:off x="266699" y="515597"/>
            <a:ext cx="8829675" cy="600139"/>
          </a:xfrm>
        </p:spPr>
        <p:txBody>
          <a:bodyPr>
            <a:noAutofit/>
          </a:bodyPr>
          <a:lstStyle/>
          <a:p>
            <a:r>
              <a:rPr lang="en-US" sz="2900" dirty="0" smtClean="0"/>
              <a:t>Vision-based user interfaces for hands-free text entry</a:t>
            </a:r>
            <a:endParaRPr lang="en-US" sz="2900" dirty="0"/>
          </a:p>
        </p:txBody>
      </p:sp>
      <p:graphicFrame>
        <p:nvGraphicFramePr>
          <p:cNvPr id="11" name="Chart 10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2573652764"/>
              </p:ext>
            </p:extLst>
          </p:nvPr>
        </p:nvGraphicFramePr>
        <p:xfrm>
          <a:off x="419450" y="1956099"/>
          <a:ext cx="8467561" cy="3857472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  <p:extLst>
      <p:ext uri="{BB962C8B-B14F-4D97-AF65-F5344CB8AC3E}">
        <p14:creationId xmlns:p14="http://schemas.microsoft.com/office/powerpoint/2010/main" val="387429759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1"/>
          <p:cNvSpPr txBox="1">
            <a:spLocks/>
          </p:cNvSpPr>
          <p:nvPr/>
        </p:nvSpPr>
        <p:spPr bwMode="auto">
          <a:xfrm>
            <a:off x="2207941" y="0"/>
            <a:ext cx="6888433" cy="45687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noAutofit/>
          </a:bodyPr>
          <a:lstStyle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sz="3200" kern="1200">
                <a:solidFill>
                  <a:schemeClr val="accent1">
                    <a:lumMod val="75000"/>
                  </a:schemeClr>
                </a:solidFill>
                <a:latin typeface="Arial" pitchFamily="34" charset="0"/>
                <a:ea typeface="+mj-ea"/>
                <a:cs typeface="Arial" pitchFamily="34" charset="0"/>
              </a:defRPr>
            </a:lvl1pPr>
            <a:lvl2pPr algn="l" rtl="0" eaLnBrk="0" fontAlgn="base" hangingPunct="0">
              <a:spcBef>
                <a:spcPct val="0"/>
              </a:spcBef>
              <a:spcAft>
                <a:spcPct val="0"/>
              </a:spcAft>
              <a:defRPr sz="3300"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algn="l" rtl="0" eaLnBrk="0" fontAlgn="base" hangingPunct="0">
              <a:spcBef>
                <a:spcPct val="0"/>
              </a:spcBef>
              <a:spcAft>
                <a:spcPct val="0"/>
              </a:spcAft>
              <a:defRPr sz="3300"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algn="l" rtl="0" eaLnBrk="0" fontAlgn="base" hangingPunct="0">
              <a:spcBef>
                <a:spcPct val="0"/>
              </a:spcBef>
              <a:spcAft>
                <a:spcPct val="0"/>
              </a:spcAft>
              <a:defRPr sz="3300"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algn="l" rtl="0" eaLnBrk="0" fontAlgn="base" hangingPunct="0">
              <a:spcBef>
                <a:spcPct val="0"/>
              </a:spcBef>
              <a:spcAft>
                <a:spcPct val="0"/>
              </a:spcAft>
              <a:defRPr sz="3300"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457200" algn="l" rtl="0" fontAlgn="base">
              <a:spcBef>
                <a:spcPct val="0"/>
              </a:spcBef>
              <a:spcAft>
                <a:spcPct val="0"/>
              </a:spcAft>
              <a:defRPr sz="3300"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914400" algn="l" rtl="0" fontAlgn="base">
              <a:spcBef>
                <a:spcPct val="0"/>
              </a:spcBef>
              <a:spcAft>
                <a:spcPct val="0"/>
              </a:spcAft>
              <a:defRPr sz="3300"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1371600" algn="l" rtl="0" fontAlgn="base">
              <a:spcBef>
                <a:spcPct val="0"/>
              </a:spcBef>
              <a:spcAft>
                <a:spcPct val="0"/>
              </a:spcAft>
              <a:defRPr sz="3300"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1828800" algn="l" rtl="0" fontAlgn="base">
              <a:spcBef>
                <a:spcPct val="0"/>
              </a:spcBef>
              <a:spcAft>
                <a:spcPct val="0"/>
              </a:spcAft>
              <a:defRPr sz="3300"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algn="r" defTabSz="914400"/>
            <a:r>
              <a:rPr lang="en-US" sz="1600" dirty="0"/>
              <a:t>Post doc project / UCSB visit 2015</a:t>
            </a:r>
          </a:p>
        </p:txBody>
      </p:sp>
      <p:sp>
        <p:nvSpPr>
          <p:cNvPr id="17" name="Title 1"/>
          <p:cNvSpPr txBox="1">
            <a:spLocks/>
          </p:cNvSpPr>
          <p:nvPr/>
        </p:nvSpPr>
        <p:spPr bwMode="auto">
          <a:xfrm>
            <a:off x="286549" y="1113497"/>
            <a:ext cx="8600463" cy="61748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noAutofit/>
          </a:bodyPr>
          <a:lstStyle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sz="3200" kern="1200">
                <a:solidFill>
                  <a:schemeClr val="accent1">
                    <a:lumMod val="75000"/>
                  </a:schemeClr>
                </a:solidFill>
                <a:latin typeface="Arial" pitchFamily="34" charset="0"/>
                <a:ea typeface="+mj-ea"/>
                <a:cs typeface="Arial" pitchFamily="34" charset="0"/>
              </a:defRPr>
            </a:lvl1pPr>
            <a:lvl2pPr algn="l" rtl="0" eaLnBrk="0" fontAlgn="base" hangingPunct="0">
              <a:spcBef>
                <a:spcPct val="0"/>
              </a:spcBef>
              <a:spcAft>
                <a:spcPct val="0"/>
              </a:spcAft>
              <a:defRPr sz="3300"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algn="l" rtl="0" eaLnBrk="0" fontAlgn="base" hangingPunct="0">
              <a:spcBef>
                <a:spcPct val="0"/>
              </a:spcBef>
              <a:spcAft>
                <a:spcPct val="0"/>
              </a:spcAft>
              <a:defRPr sz="3300"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algn="l" rtl="0" eaLnBrk="0" fontAlgn="base" hangingPunct="0">
              <a:spcBef>
                <a:spcPct val="0"/>
              </a:spcBef>
              <a:spcAft>
                <a:spcPct val="0"/>
              </a:spcAft>
              <a:defRPr sz="3300"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algn="l" rtl="0" eaLnBrk="0" fontAlgn="base" hangingPunct="0">
              <a:spcBef>
                <a:spcPct val="0"/>
              </a:spcBef>
              <a:spcAft>
                <a:spcPct val="0"/>
              </a:spcAft>
              <a:defRPr sz="3300"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457200" algn="l" rtl="0" fontAlgn="base">
              <a:spcBef>
                <a:spcPct val="0"/>
              </a:spcBef>
              <a:spcAft>
                <a:spcPct val="0"/>
              </a:spcAft>
              <a:defRPr sz="3300"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914400" algn="l" rtl="0" fontAlgn="base">
              <a:spcBef>
                <a:spcPct val="0"/>
              </a:spcBef>
              <a:spcAft>
                <a:spcPct val="0"/>
              </a:spcAft>
              <a:defRPr sz="3300"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1371600" algn="l" rtl="0" fontAlgn="base">
              <a:spcBef>
                <a:spcPct val="0"/>
              </a:spcBef>
              <a:spcAft>
                <a:spcPct val="0"/>
              </a:spcAft>
              <a:defRPr sz="3300"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1828800" algn="l" rtl="0" fontAlgn="base">
              <a:spcBef>
                <a:spcPct val="0"/>
              </a:spcBef>
              <a:spcAft>
                <a:spcPct val="0"/>
              </a:spcAft>
              <a:defRPr sz="3300"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defTabSz="914400"/>
            <a:r>
              <a:rPr lang="en-US" sz="2000" dirty="0" smtClean="0"/>
              <a:t>Study 3: Eye tracking vs. computer vision for text entry</a:t>
            </a:r>
            <a:endParaRPr lang="en-US" sz="2000" dirty="0"/>
          </a:p>
        </p:txBody>
      </p:sp>
      <p:sp>
        <p:nvSpPr>
          <p:cNvPr id="18" name="Title 1"/>
          <p:cNvSpPr>
            <a:spLocks noGrp="1"/>
          </p:cNvSpPr>
          <p:nvPr>
            <p:ph type="title"/>
          </p:nvPr>
        </p:nvSpPr>
        <p:spPr>
          <a:xfrm>
            <a:off x="266699" y="515597"/>
            <a:ext cx="8829675" cy="600139"/>
          </a:xfrm>
        </p:spPr>
        <p:txBody>
          <a:bodyPr>
            <a:noAutofit/>
          </a:bodyPr>
          <a:lstStyle/>
          <a:p>
            <a:r>
              <a:rPr lang="en-US" sz="2900" dirty="0" smtClean="0"/>
              <a:t>Vision-based user interfaces for hands-free text entry</a:t>
            </a:r>
            <a:endParaRPr lang="en-US" sz="2900" dirty="0"/>
          </a:p>
        </p:txBody>
      </p:sp>
      <p:sp>
        <p:nvSpPr>
          <p:cNvPr id="9" name="Content Placeholder 2"/>
          <p:cNvSpPr txBox="1">
            <a:spLocks/>
          </p:cNvSpPr>
          <p:nvPr/>
        </p:nvSpPr>
        <p:spPr bwMode="auto">
          <a:xfrm>
            <a:off x="196682" y="1652633"/>
            <a:ext cx="8690330" cy="449829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noAutofit/>
          </a:bodyPr>
          <a:lstStyle/>
          <a:p>
            <a:pPr marL="360000" lvl="1" indent="-285750" algn="just" defTabSz="914400" eaLnBrk="0" fontAlgn="base" hangingPunct="0">
              <a:spcAft>
                <a:spcPts val="600"/>
              </a:spcAft>
              <a:buFont typeface="Arial" panose="020B0604020202020204" pitchFamily="34" charset="0"/>
              <a:buChar char="•"/>
              <a:defRPr/>
            </a:pPr>
            <a:r>
              <a:rPr lang="en-US" sz="1900" dirty="0" smtClean="0">
                <a:latin typeface="Arial" panose="020B0604020202020204" pitchFamily="34" charset="0"/>
                <a:cs typeface="Arial" panose="020B0604020202020204" pitchFamily="34" charset="0"/>
              </a:rPr>
              <a:t>Aim was to investigate gaze-based and face-based interfaces for text typing</a:t>
            </a:r>
          </a:p>
          <a:p>
            <a:pPr marL="360000" lvl="1" indent="-285750" algn="just" defTabSz="914400" eaLnBrk="0" fontAlgn="base" hangingPunct="0">
              <a:spcAft>
                <a:spcPts val="600"/>
              </a:spcAft>
              <a:buFont typeface="Arial" panose="020B0604020202020204" pitchFamily="34" charset="0"/>
              <a:buChar char="•"/>
              <a:defRPr/>
            </a:pPr>
            <a:r>
              <a:rPr lang="en-US" sz="1900" dirty="0" smtClean="0">
                <a:latin typeface="Arial" panose="020B0604020202020204" pitchFamily="34" charset="0"/>
                <a:cs typeface="Arial" panose="020B0604020202020204" pitchFamily="34" charset="0"/>
              </a:rPr>
              <a:t>Gaze-based interface: pointing by gaze, selection by adjustable dwell time</a:t>
            </a:r>
          </a:p>
          <a:p>
            <a:pPr marL="360000" lvl="1" indent="-285750" algn="just" defTabSz="914400" eaLnBrk="0" fontAlgn="base" hangingPunct="0">
              <a:spcAft>
                <a:spcPts val="600"/>
              </a:spcAft>
              <a:buFont typeface="Arial" panose="020B0604020202020204" pitchFamily="34" charset="0"/>
              <a:buChar char="•"/>
              <a:defRPr/>
            </a:pPr>
            <a:r>
              <a:rPr lang="en-US" sz="1900" dirty="0" smtClean="0">
                <a:latin typeface="Arial" panose="020B0604020202020204" pitchFamily="34" charset="0"/>
                <a:cs typeface="Arial" panose="020B0604020202020204" pitchFamily="34" charset="0"/>
              </a:rPr>
              <a:t>Face-based interface: pointing by head, selection by </a:t>
            </a:r>
            <a:r>
              <a:rPr lang="en-US" sz="1900" i="1" dirty="0" smtClean="0">
                <a:latin typeface="Arial" panose="020B0604020202020204" pitchFamily="34" charset="0"/>
                <a:cs typeface="Arial" panose="020B0604020202020204" pitchFamily="34" charset="0"/>
              </a:rPr>
              <a:t>mouth open </a:t>
            </a:r>
            <a:r>
              <a:rPr lang="en-US" sz="1900" dirty="0" smtClean="0">
                <a:latin typeface="Arial" panose="020B0604020202020204" pitchFamily="34" charset="0"/>
                <a:cs typeface="Arial" panose="020B0604020202020204" pitchFamily="34" charset="0"/>
              </a:rPr>
              <a:t>gesture</a:t>
            </a:r>
          </a:p>
          <a:p>
            <a:pPr marL="360000" lvl="1" indent="-285750" algn="just" defTabSz="914400" eaLnBrk="0" fontAlgn="base" hangingPunct="0">
              <a:spcAft>
                <a:spcPts val="600"/>
              </a:spcAft>
              <a:buFont typeface="Arial" panose="020B0604020202020204" pitchFamily="34" charset="0"/>
              <a:buChar char="•"/>
              <a:defRPr/>
            </a:pPr>
            <a:r>
              <a:rPr lang="en-US" sz="1900" dirty="0" smtClean="0">
                <a:latin typeface="Arial" panose="020B0604020202020204" pitchFamily="34" charset="0"/>
                <a:cs typeface="Arial" panose="020B0604020202020204" pitchFamily="34" charset="0"/>
              </a:rPr>
              <a:t>Text corrections: allowed (correctness of the text was a priority)</a:t>
            </a:r>
          </a:p>
          <a:p>
            <a:pPr marL="360000" lvl="1" indent="-285750" algn="just" defTabSz="914400" eaLnBrk="0" fontAlgn="base" hangingPunct="0">
              <a:spcAft>
                <a:spcPts val="600"/>
              </a:spcAft>
              <a:buFont typeface="Arial" panose="020B0604020202020204" pitchFamily="34" charset="0"/>
              <a:buChar char="•"/>
              <a:defRPr/>
            </a:pPr>
            <a:r>
              <a:rPr lang="en-US" sz="1900" dirty="0" smtClean="0">
                <a:latin typeface="Arial" panose="020B0604020202020204" pitchFamily="34" charset="0"/>
                <a:cs typeface="Arial" panose="020B0604020202020204" pitchFamily="34" charset="0"/>
              </a:rPr>
              <a:t>3 sessions</a:t>
            </a:r>
          </a:p>
          <a:p>
            <a:pPr marL="817200" lvl="2" indent="-285750" algn="just" defTabSz="914400" eaLnBrk="0" fontAlgn="base" hangingPunct="0">
              <a:spcAft>
                <a:spcPts val="600"/>
              </a:spcAft>
              <a:buFont typeface="Arial" panose="020B0604020202020204" pitchFamily="34" charset="0"/>
              <a:buChar char="•"/>
              <a:defRPr/>
            </a:pPr>
            <a:r>
              <a:rPr lang="en-US" sz="1900" dirty="0" smtClean="0">
                <a:latin typeface="Arial" panose="020B0604020202020204" pitchFamily="34" charset="0"/>
                <a:cs typeface="Arial" panose="020B0604020202020204" pitchFamily="34" charset="0"/>
              </a:rPr>
              <a:t>main experiment (24 novice participants)</a:t>
            </a:r>
          </a:p>
          <a:p>
            <a:pPr marL="817200" lvl="2" indent="-285750" algn="just" defTabSz="914400" eaLnBrk="0" fontAlgn="base" hangingPunct="0">
              <a:spcAft>
                <a:spcPts val="600"/>
              </a:spcAft>
              <a:buFont typeface="Arial" panose="020B0604020202020204" pitchFamily="34" charset="0"/>
              <a:buChar char="•"/>
              <a:defRPr/>
            </a:pPr>
            <a:r>
              <a:rPr lang="en-US" sz="1900" dirty="0" smtClean="0">
                <a:latin typeface="Arial" panose="020B0604020202020204" pitchFamily="34" charset="0"/>
                <a:cs typeface="Arial" panose="020B0604020202020204" pitchFamily="34" charset="0"/>
              </a:rPr>
              <a:t>2 follow up experiments (13 participants from the main experiment)</a:t>
            </a:r>
          </a:p>
          <a:p>
            <a:pPr marL="360000" lvl="1" indent="-285750" algn="just" defTabSz="914400" eaLnBrk="0" fontAlgn="base" hangingPunct="0">
              <a:spcAft>
                <a:spcPts val="600"/>
              </a:spcAft>
              <a:buFont typeface="Arial" panose="020B0604020202020204" pitchFamily="34" charset="0"/>
              <a:buChar char="•"/>
              <a:defRPr/>
            </a:pPr>
            <a:r>
              <a:rPr lang="en-US" sz="1900" dirty="0" smtClean="0">
                <a:latin typeface="Arial" panose="020B0604020202020204" pitchFamily="34" charset="0"/>
                <a:cs typeface="Arial" panose="020B0604020202020204" pitchFamily="34" charset="0"/>
              </a:rPr>
              <a:t>Keyboard size: 50x50 (40x40, 32x32, 25x25 used in a pilot)</a:t>
            </a:r>
          </a:p>
          <a:p>
            <a:pPr marL="360000" lvl="1" indent="-285750" algn="just" defTabSz="914400" eaLnBrk="0" fontAlgn="base" hangingPunct="0">
              <a:spcAft>
                <a:spcPts val="600"/>
              </a:spcAft>
              <a:buFont typeface="Arial" panose="020B0604020202020204" pitchFamily="34" charset="0"/>
              <a:buChar char="•"/>
              <a:defRPr/>
            </a:pPr>
            <a:r>
              <a:rPr lang="en-US" sz="1900" dirty="0" smtClean="0">
                <a:latin typeface="Arial" panose="020B0604020202020204" pitchFamily="34" charset="0"/>
                <a:cs typeface="Arial" panose="020B0604020202020204" pitchFamily="34" charset="0"/>
              </a:rPr>
              <a:t>24 novice participants</a:t>
            </a:r>
          </a:p>
          <a:p>
            <a:pPr marL="360000" lvl="1" indent="-285750" algn="just" defTabSz="914400" eaLnBrk="0" fontAlgn="base" hangingPunct="0">
              <a:spcAft>
                <a:spcPts val="600"/>
              </a:spcAft>
              <a:buFont typeface="Arial" panose="020B0604020202020204" pitchFamily="34" charset="0"/>
              <a:buChar char="•"/>
              <a:defRPr/>
            </a:pPr>
            <a:r>
              <a:rPr lang="en-US" sz="1900" dirty="0" smtClean="0">
                <a:latin typeface="Arial" panose="020B0604020202020204" pitchFamily="34" charset="0"/>
                <a:cs typeface="Arial" panose="020B0604020202020204" pitchFamily="34" charset="0"/>
              </a:rPr>
              <a:t>Within-subject single factor repeated measures design</a:t>
            </a:r>
          </a:p>
          <a:p>
            <a:pPr marL="360000" lvl="1" indent="-285750" algn="just" defTabSz="914400" eaLnBrk="0" fontAlgn="base" hangingPunct="0">
              <a:spcAft>
                <a:spcPts val="600"/>
              </a:spcAft>
              <a:buFont typeface="Arial" panose="020B0604020202020204" pitchFamily="34" charset="0"/>
              <a:buChar char="•"/>
              <a:defRPr/>
            </a:pPr>
            <a:r>
              <a:rPr lang="en-US" sz="1900" dirty="0" smtClean="0">
                <a:latin typeface="Arial" panose="020B0604020202020204" pitchFamily="34" charset="0"/>
                <a:cs typeface="Arial" panose="020B0604020202020204" pitchFamily="34" charset="0"/>
              </a:rPr>
              <a:t>~15 minutes of typing with each interface</a:t>
            </a:r>
          </a:p>
          <a:p>
            <a:pPr marL="360000" lvl="1" indent="-285750" algn="just" defTabSz="914400" eaLnBrk="0" fontAlgn="base" hangingPunct="0">
              <a:spcAft>
                <a:spcPts val="600"/>
              </a:spcAft>
              <a:buFont typeface="Arial" panose="020B0604020202020204" pitchFamily="34" charset="0"/>
              <a:buChar char="•"/>
              <a:defRPr/>
            </a:pPr>
            <a:r>
              <a:rPr lang="en-US" sz="1900" dirty="0" smtClean="0">
                <a:latin typeface="Arial" panose="020B0604020202020204" pitchFamily="34" charset="0"/>
                <a:cs typeface="Arial" panose="020B0604020202020204" pitchFamily="34" charset="0"/>
              </a:rPr>
              <a:t>Likert scales for subjective evaluation</a:t>
            </a:r>
          </a:p>
          <a:p>
            <a:pPr marL="74250" lvl="1" algn="just" defTabSz="914400" eaLnBrk="0" fontAlgn="base" hangingPunct="0">
              <a:spcAft>
                <a:spcPts val="600"/>
              </a:spcAft>
              <a:defRPr/>
            </a:pPr>
            <a:endParaRPr lang="en-US" sz="19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0734713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1"/>
          <p:cNvSpPr txBox="1">
            <a:spLocks/>
          </p:cNvSpPr>
          <p:nvPr/>
        </p:nvSpPr>
        <p:spPr bwMode="auto">
          <a:xfrm>
            <a:off x="2207941" y="0"/>
            <a:ext cx="6888433" cy="45687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noAutofit/>
          </a:bodyPr>
          <a:lstStyle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sz="3200" kern="1200">
                <a:solidFill>
                  <a:schemeClr val="accent1">
                    <a:lumMod val="75000"/>
                  </a:schemeClr>
                </a:solidFill>
                <a:latin typeface="Arial" pitchFamily="34" charset="0"/>
                <a:ea typeface="+mj-ea"/>
                <a:cs typeface="Arial" pitchFamily="34" charset="0"/>
              </a:defRPr>
            </a:lvl1pPr>
            <a:lvl2pPr algn="l" rtl="0" eaLnBrk="0" fontAlgn="base" hangingPunct="0">
              <a:spcBef>
                <a:spcPct val="0"/>
              </a:spcBef>
              <a:spcAft>
                <a:spcPct val="0"/>
              </a:spcAft>
              <a:defRPr sz="3300"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algn="l" rtl="0" eaLnBrk="0" fontAlgn="base" hangingPunct="0">
              <a:spcBef>
                <a:spcPct val="0"/>
              </a:spcBef>
              <a:spcAft>
                <a:spcPct val="0"/>
              </a:spcAft>
              <a:defRPr sz="3300"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algn="l" rtl="0" eaLnBrk="0" fontAlgn="base" hangingPunct="0">
              <a:spcBef>
                <a:spcPct val="0"/>
              </a:spcBef>
              <a:spcAft>
                <a:spcPct val="0"/>
              </a:spcAft>
              <a:defRPr sz="3300"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algn="l" rtl="0" eaLnBrk="0" fontAlgn="base" hangingPunct="0">
              <a:spcBef>
                <a:spcPct val="0"/>
              </a:spcBef>
              <a:spcAft>
                <a:spcPct val="0"/>
              </a:spcAft>
              <a:defRPr sz="3300"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457200" algn="l" rtl="0" fontAlgn="base">
              <a:spcBef>
                <a:spcPct val="0"/>
              </a:spcBef>
              <a:spcAft>
                <a:spcPct val="0"/>
              </a:spcAft>
              <a:defRPr sz="3300"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914400" algn="l" rtl="0" fontAlgn="base">
              <a:spcBef>
                <a:spcPct val="0"/>
              </a:spcBef>
              <a:spcAft>
                <a:spcPct val="0"/>
              </a:spcAft>
              <a:defRPr sz="3300"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1371600" algn="l" rtl="0" fontAlgn="base">
              <a:spcBef>
                <a:spcPct val="0"/>
              </a:spcBef>
              <a:spcAft>
                <a:spcPct val="0"/>
              </a:spcAft>
              <a:defRPr sz="3300"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1828800" algn="l" rtl="0" fontAlgn="base">
              <a:spcBef>
                <a:spcPct val="0"/>
              </a:spcBef>
              <a:spcAft>
                <a:spcPct val="0"/>
              </a:spcAft>
              <a:defRPr sz="3300"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algn="r" defTabSz="914400"/>
            <a:r>
              <a:rPr lang="en-US" sz="1600" dirty="0"/>
              <a:t>Post doc project / UCSB visit 2015</a:t>
            </a:r>
          </a:p>
        </p:txBody>
      </p:sp>
      <p:sp>
        <p:nvSpPr>
          <p:cNvPr id="17" name="Title 1"/>
          <p:cNvSpPr txBox="1">
            <a:spLocks/>
          </p:cNvSpPr>
          <p:nvPr/>
        </p:nvSpPr>
        <p:spPr bwMode="auto">
          <a:xfrm>
            <a:off x="286549" y="1113497"/>
            <a:ext cx="8600463" cy="61748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noAutofit/>
          </a:bodyPr>
          <a:lstStyle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sz="3200" kern="1200">
                <a:solidFill>
                  <a:schemeClr val="accent1">
                    <a:lumMod val="75000"/>
                  </a:schemeClr>
                </a:solidFill>
                <a:latin typeface="Arial" pitchFamily="34" charset="0"/>
                <a:ea typeface="+mj-ea"/>
                <a:cs typeface="Arial" pitchFamily="34" charset="0"/>
              </a:defRPr>
            </a:lvl1pPr>
            <a:lvl2pPr algn="l" rtl="0" eaLnBrk="0" fontAlgn="base" hangingPunct="0">
              <a:spcBef>
                <a:spcPct val="0"/>
              </a:spcBef>
              <a:spcAft>
                <a:spcPct val="0"/>
              </a:spcAft>
              <a:defRPr sz="3300"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algn="l" rtl="0" eaLnBrk="0" fontAlgn="base" hangingPunct="0">
              <a:spcBef>
                <a:spcPct val="0"/>
              </a:spcBef>
              <a:spcAft>
                <a:spcPct val="0"/>
              </a:spcAft>
              <a:defRPr sz="3300"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algn="l" rtl="0" eaLnBrk="0" fontAlgn="base" hangingPunct="0">
              <a:spcBef>
                <a:spcPct val="0"/>
              </a:spcBef>
              <a:spcAft>
                <a:spcPct val="0"/>
              </a:spcAft>
              <a:defRPr sz="3300"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algn="l" rtl="0" eaLnBrk="0" fontAlgn="base" hangingPunct="0">
              <a:spcBef>
                <a:spcPct val="0"/>
              </a:spcBef>
              <a:spcAft>
                <a:spcPct val="0"/>
              </a:spcAft>
              <a:defRPr sz="3300"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457200" algn="l" rtl="0" fontAlgn="base">
              <a:spcBef>
                <a:spcPct val="0"/>
              </a:spcBef>
              <a:spcAft>
                <a:spcPct val="0"/>
              </a:spcAft>
              <a:defRPr sz="3300"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914400" algn="l" rtl="0" fontAlgn="base">
              <a:spcBef>
                <a:spcPct val="0"/>
              </a:spcBef>
              <a:spcAft>
                <a:spcPct val="0"/>
              </a:spcAft>
              <a:defRPr sz="3300"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1371600" algn="l" rtl="0" fontAlgn="base">
              <a:spcBef>
                <a:spcPct val="0"/>
              </a:spcBef>
              <a:spcAft>
                <a:spcPct val="0"/>
              </a:spcAft>
              <a:defRPr sz="3300"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1828800" algn="l" rtl="0" fontAlgn="base">
              <a:spcBef>
                <a:spcPct val="0"/>
              </a:spcBef>
              <a:spcAft>
                <a:spcPct val="0"/>
              </a:spcAft>
              <a:defRPr sz="3300"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defTabSz="914400"/>
            <a:r>
              <a:rPr lang="en-US" sz="2000" dirty="0" smtClean="0"/>
              <a:t>Study 3: Eye tracking vs. computer vision for text entry</a:t>
            </a:r>
            <a:endParaRPr lang="en-US" sz="2000" dirty="0"/>
          </a:p>
        </p:txBody>
      </p:sp>
      <p:sp>
        <p:nvSpPr>
          <p:cNvPr id="18" name="Title 1"/>
          <p:cNvSpPr>
            <a:spLocks noGrp="1"/>
          </p:cNvSpPr>
          <p:nvPr>
            <p:ph type="title"/>
          </p:nvPr>
        </p:nvSpPr>
        <p:spPr>
          <a:xfrm>
            <a:off x="266699" y="515597"/>
            <a:ext cx="8829675" cy="600139"/>
          </a:xfrm>
        </p:spPr>
        <p:txBody>
          <a:bodyPr>
            <a:noAutofit/>
          </a:bodyPr>
          <a:lstStyle/>
          <a:p>
            <a:r>
              <a:rPr lang="en-US" sz="2900" dirty="0" smtClean="0"/>
              <a:t>Vision-based user interfaces for hands-free text entry</a:t>
            </a:r>
            <a:endParaRPr lang="en-US" sz="2900" dirty="0"/>
          </a:p>
        </p:txBody>
      </p:sp>
      <p:graphicFrame>
        <p:nvGraphicFramePr>
          <p:cNvPr id="7" name="Chart 6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2166294350"/>
              </p:ext>
            </p:extLst>
          </p:nvPr>
        </p:nvGraphicFramePr>
        <p:xfrm>
          <a:off x="196683" y="1913197"/>
          <a:ext cx="4073314" cy="3223162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graphicFrame>
        <p:nvGraphicFramePr>
          <p:cNvPr id="10" name="Chart 9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2245130961"/>
              </p:ext>
            </p:extLst>
          </p:nvPr>
        </p:nvGraphicFramePr>
        <p:xfrm>
          <a:off x="4473198" y="1850326"/>
          <a:ext cx="4449005" cy="330835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</p:spTree>
    <p:extLst>
      <p:ext uri="{BB962C8B-B14F-4D97-AF65-F5344CB8AC3E}">
        <p14:creationId xmlns:p14="http://schemas.microsoft.com/office/powerpoint/2010/main" val="57104151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1"/>
          <p:cNvSpPr txBox="1">
            <a:spLocks/>
          </p:cNvSpPr>
          <p:nvPr/>
        </p:nvSpPr>
        <p:spPr bwMode="auto">
          <a:xfrm>
            <a:off x="2207941" y="0"/>
            <a:ext cx="6888433" cy="45687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noAutofit/>
          </a:bodyPr>
          <a:lstStyle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sz="3200" kern="1200">
                <a:solidFill>
                  <a:schemeClr val="accent1">
                    <a:lumMod val="75000"/>
                  </a:schemeClr>
                </a:solidFill>
                <a:latin typeface="Arial" pitchFamily="34" charset="0"/>
                <a:ea typeface="+mj-ea"/>
                <a:cs typeface="Arial" pitchFamily="34" charset="0"/>
              </a:defRPr>
            </a:lvl1pPr>
            <a:lvl2pPr algn="l" rtl="0" eaLnBrk="0" fontAlgn="base" hangingPunct="0">
              <a:spcBef>
                <a:spcPct val="0"/>
              </a:spcBef>
              <a:spcAft>
                <a:spcPct val="0"/>
              </a:spcAft>
              <a:defRPr sz="3300"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algn="l" rtl="0" eaLnBrk="0" fontAlgn="base" hangingPunct="0">
              <a:spcBef>
                <a:spcPct val="0"/>
              </a:spcBef>
              <a:spcAft>
                <a:spcPct val="0"/>
              </a:spcAft>
              <a:defRPr sz="3300"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algn="l" rtl="0" eaLnBrk="0" fontAlgn="base" hangingPunct="0">
              <a:spcBef>
                <a:spcPct val="0"/>
              </a:spcBef>
              <a:spcAft>
                <a:spcPct val="0"/>
              </a:spcAft>
              <a:defRPr sz="3300"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algn="l" rtl="0" eaLnBrk="0" fontAlgn="base" hangingPunct="0">
              <a:spcBef>
                <a:spcPct val="0"/>
              </a:spcBef>
              <a:spcAft>
                <a:spcPct val="0"/>
              </a:spcAft>
              <a:defRPr sz="3300"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457200" algn="l" rtl="0" fontAlgn="base">
              <a:spcBef>
                <a:spcPct val="0"/>
              </a:spcBef>
              <a:spcAft>
                <a:spcPct val="0"/>
              </a:spcAft>
              <a:defRPr sz="3300"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914400" algn="l" rtl="0" fontAlgn="base">
              <a:spcBef>
                <a:spcPct val="0"/>
              </a:spcBef>
              <a:spcAft>
                <a:spcPct val="0"/>
              </a:spcAft>
              <a:defRPr sz="3300"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1371600" algn="l" rtl="0" fontAlgn="base">
              <a:spcBef>
                <a:spcPct val="0"/>
              </a:spcBef>
              <a:spcAft>
                <a:spcPct val="0"/>
              </a:spcAft>
              <a:defRPr sz="3300"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1828800" algn="l" rtl="0" fontAlgn="base">
              <a:spcBef>
                <a:spcPct val="0"/>
              </a:spcBef>
              <a:spcAft>
                <a:spcPct val="0"/>
              </a:spcAft>
              <a:defRPr sz="3300"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algn="r" defTabSz="914400"/>
            <a:r>
              <a:rPr lang="en-US" sz="1600" dirty="0"/>
              <a:t>Post doc project / UCSB visit 2015</a:t>
            </a:r>
          </a:p>
        </p:txBody>
      </p:sp>
      <p:sp>
        <p:nvSpPr>
          <p:cNvPr id="17" name="Title 1"/>
          <p:cNvSpPr txBox="1">
            <a:spLocks/>
          </p:cNvSpPr>
          <p:nvPr/>
        </p:nvSpPr>
        <p:spPr bwMode="auto">
          <a:xfrm>
            <a:off x="286549" y="1113497"/>
            <a:ext cx="8600463" cy="61748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noAutofit/>
          </a:bodyPr>
          <a:lstStyle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sz="3200" kern="1200">
                <a:solidFill>
                  <a:schemeClr val="accent1">
                    <a:lumMod val="75000"/>
                  </a:schemeClr>
                </a:solidFill>
                <a:latin typeface="Arial" pitchFamily="34" charset="0"/>
                <a:ea typeface="+mj-ea"/>
                <a:cs typeface="Arial" pitchFamily="34" charset="0"/>
              </a:defRPr>
            </a:lvl1pPr>
            <a:lvl2pPr algn="l" rtl="0" eaLnBrk="0" fontAlgn="base" hangingPunct="0">
              <a:spcBef>
                <a:spcPct val="0"/>
              </a:spcBef>
              <a:spcAft>
                <a:spcPct val="0"/>
              </a:spcAft>
              <a:defRPr sz="3300"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algn="l" rtl="0" eaLnBrk="0" fontAlgn="base" hangingPunct="0">
              <a:spcBef>
                <a:spcPct val="0"/>
              </a:spcBef>
              <a:spcAft>
                <a:spcPct val="0"/>
              </a:spcAft>
              <a:defRPr sz="3300"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algn="l" rtl="0" eaLnBrk="0" fontAlgn="base" hangingPunct="0">
              <a:spcBef>
                <a:spcPct val="0"/>
              </a:spcBef>
              <a:spcAft>
                <a:spcPct val="0"/>
              </a:spcAft>
              <a:defRPr sz="3300"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algn="l" rtl="0" eaLnBrk="0" fontAlgn="base" hangingPunct="0">
              <a:spcBef>
                <a:spcPct val="0"/>
              </a:spcBef>
              <a:spcAft>
                <a:spcPct val="0"/>
              </a:spcAft>
              <a:defRPr sz="3300"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457200" algn="l" rtl="0" fontAlgn="base">
              <a:spcBef>
                <a:spcPct val="0"/>
              </a:spcBef>
              <a:spcAft>
                <a:spcPct val="0"/>
              </a:spcAft>
              <a:defRPr sz="3300"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914400" algn="l" rtl="0" fontAlgn="base">
              <a:spcBef>
                <a:spcPct val="0"/>
              </a:spcBef>
              <a:spcAft>
                <a:spcPct val="0"/>
              </a:spcAft>
              <a:defRPr sz="3300"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1371600" algn="l" rtl="0" fontAlgn="base">
              <a:spcBef>
                <a:spcPct val="0"/>
              </a:spcBef>
              <a:spcAft>
                <a:spcPct val="0"/>
              </a:spcAft>
              <a:defRPr sz="3300"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1828800" algn="l" rtl="0" fontAlgn="base">
              <a:spcBef>
                <a:spcPct val="0"/>
              </a:spcBef>
              <a:spcAft>
                <a:spcPct val="0"/>
              </a:spcAft>
              <a:defRPr sz="3300"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defTabSz="914400"/>
            <a:r>
              <a:rPr lang="en-US" sz="2000" dirty="0" smtClean="0"/>
              <a:t>Study 3: Eye tracking vs. computer vision for text entry</a:t>
            </a:r>
            <a:endParaRPr lang="en-US" sz="2000" dirty="0"/>
          </a:p>
        </p:txBody>
      </p:sp>
      <p:sp>
        <p:nvSpPr>
          <p:cNvPr id="18" name="Title 1"/>
          <p:cNvSpPr>
            <a:spLocks noGrp="1"/>
          </p:cNvSpPr>
          <p:nvPr>
            <p:ph type="title"/>
          </p:nvPr>
        </p:nvSpPr>
        <p:spPr>
          <a:xfrm>
            <a:off x="266699" y="515597"/>
            <a:ext cx="8829675" cy="600139"/>
          </a:xfrm>
        </p:spPr>
        <p:txBody>
          <a:bodyPr>
            <a:noAutofit/>
          </a:bodyPr>
          <a:lstStyle/>
          <a:p>
            <a:r>
              <a:rPr lang="en-US" sz="2900" dirty="0" smtClean="0"/>
              <a:t>Vision-based user interfaces for hands-free text entry</a:t>
            </a:r>
            <a:endParaRPr lang="en-US" sz="2900" dirty="0"/>
          </a:p>
        </p:txBody>
      </p:sp>
      <p:graphicFrame>
        <p:nvGraphicFramePr>
          <p:cNvPr id="9" name="Chart 8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772339300"/>
              </p:ext>
            </p:extLst>
          </p:nvPr>
        </p:nvGraphicFramePr>
        <p:xfrm>
          <a:off x="3220" y="1736020"/>
          <a:ext cx="9137559" cy="2223584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graphicFrame>
        <p:nvGraphicFramePr>
          <p:cNvPr id="11" name="Chart 10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812754040"/>
              </p:ext>
            </p:extLst>
          </p:nvPr>
        </p:nvGraphicFramePr>
        <p:xfrm>
          <a:off x="0" y="3892492"/>
          <a:ext cx="9137559" cy="2340528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</p:spTree>
    <p:extLst>
      <p:ext uri="{BB962C8B-B14F-4D97-AF65-F5344CB8AC3E}">
        <p14:creationId xmlns:p14="http://schemas.microsoft.com/office/powerpoint/2010/main" val="181010344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1"/>
          <p:cNvSpPr txBox="1">
            <a:spLocks/>
          </p:cNvSpPr>
          <p:nvPr/>
        </p:nvSpPr>
        <p:spPr bwMode="auto">
          <a:xfrm>
            <a:off x="2207941" y="0"/>
            <a:ext cx="6888433" cy="45687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noAutofit/>
          </a:bodyPr>
          <a:lstStyle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sz="3200" kern="1200">
                <a:solidFill>
                  <a:schemeClr val="accent1">
                    <a:lumMod val="75000"/>
                  </a:schemeClr>
                </a:solidFill>
                <a:latin typeface="Arial" pitchFamily="34" charset="0"/>
                <a:ea typeface="+mj-ea"/>
                <a:cs typeface="Arial" pitchFamily="34" charset="0"/>
              </a:defRPr>
            </a:lvl1pPr>
            <a:lvl2pPr algn="l" rtl="0" eaLnBrk="0" fontAlgn="base" hangingPunct="0">
              <a:spcBef>
                <a:spcPct val="0"/>
              </a:spcBef>
              <a:spcAft>
                <a:spcPct val="0"/>
              </a:spcAft>
              <a:defRPr sz="3300"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algn="l" rtl="0" eaLnBrk="0" fontAlgn="base" hangingPunct="0">
              <a:spcBef>
                <a:spcPct val="0"/>
              </a:spcBef>
              <a:spcAft>
                <a:spcPct val="0"/>
              </a:spcAft>
              <a:defRPr sz="3300"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algn="l" rtl="0" eaLnBrk="0" fontAlgn="base" hangingPunct="0">
              <a:spcBef>
                <a:spcPct val="0"/>
              </a:spcBef>
              <a:spcAft>
                <a:spcPct val="0"/>
              </a:spcAft>
              <a:defRPr sz="3300"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algn="l" rtl="0" eaLnBrk="0" fontAlgn="base" hangingPunct="0">
              <a:spcBef>
                <a:spcPct val="0"/>
              </a:spcBef>
              <a:spcAft>
                <a:spcPct val="0"/>
              </a:spcAft>
              <a:defRPr sz="3300"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457200" algn="l" rtl="0" fontAlgn="base">
              <a:spcBef>
                <a:spcPct val="0"/>
              </a:spcBef>
              <a:spcAft>
                <a:spcPct val="0"/>
              </a:spcAft>
              <a:defRPr sz="3300"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914400" algn="l" rtl="0" fontAlgn="base">
              <a:spcBef>
                <a:spcPct val="0"/>
              </a:spcBef>
              <a:spcAft>
                <a:spcPct val="0"/>
              </a:spcAft>
              <a:defRPr sz="3300"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1371600" algn="l" rtl="0" fontAlgn="base">
              <a:spcBef>
                <a:spcPct val="0"/>
              </a:spcBef>
              <a:spcAft>
                <a:spcPct val="0"/>
              </a:spcAft>
              <a:defRPr sz="3300"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1828800" algn="l" rtl="0" fontAlgn="base">
              <a:spcBef>
                <a:spcPct val="0"/>
              </a:spcBef>
              <a:spcAft>
                <a:spcPct val="0"/>
              </a:spcAft>
              <a:defRPr sz="3300"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algn="r" defTabSz="914400"/>
            <a:r>
              <a:rPr lang="en-US" sz="1600" dirty="0"/>
              <a:t>Post doc project / UCSB visit 2015</a:t>
            </a:r>
          </a:p>
        </p:txBody>
      </p:sp>
      <p:sp>
        <p:nvSpPr>
          <p:cNvPr id="17" name="Title 1"/>
          <p:cNvSpPr txBox="1">
            <a:spLocks/>
          </p:cNvSpPr>
          <p:nvPr/>
        </p:nvSpPr>
        <p:spPr bwMode="auto">
          <a:xfrm>
            <a:off x="286549" y="1113497"/>
            <a:ext cx="8600463" cy="61748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noAutofit/>
          </a:bodyPr>
          <a:lstStyle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sz="3200" kern="1200">
                <a:solidFill>
                  <a:schemeClr val="accent1">
                    <a:lumMod val="75000"/>
                  </a:schemeClr>
                </a:solidFill>
                <a:latin typeface="Arial" pitchFamily="34" charset="0"/>
                <a:ea typeface="+mj-ea"/>
                <a:cs typeface="Arial" pitchFamily="34" charset="0"/>
              </a:defRPr>
            </a:lvl1pPr>
            <a:lvl2pPr algn="l" rtl="0" eaLnBrk="0" fontAlgn="base" hangingPunct="0">
              <a:spcBef>
                <a:spcPct val="0"/>
              </a:spcBef>
              <a:spcAft>
                <a:spcPct val="0"/>
              </a:spcAft>
              <a:defRPr sz="3300"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algn="l" rtl="0" eaLnBrk="0" fontAlgn="base" hangingPunct="0">
              <a:spcBef>
                <a:spcPct val="0"/>
              </a:spcBef>
              <a:spcAft>
                <a:spcPct val="0"/>
              </a:spcAft>
              <a:defRPr sz="3300"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algn="l" rtl="0" eaLnBrk="0" fontAlgn="base" hangingPunct="0">
              <a:spcBef>
                <a:spcPct val="0"/>
              </a:spcBef>
              <a:spcAft>
                <a:spcPct val="0"/>
              </a:spcAft>
              <a:defRPr sz="3300"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algn="l" rtl="0" eaLnBrk="0" fontAlgn="base" hangingPunct="0">
              <a:spcBef>
                <a:spcPct val="0"/>
              </a:spcBef>
              <a:spcAft>
                <a:spcPct val="0"/>
              </a:spcAft>
              <a:defRPr sz="3300"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457200" algn="l" rtl="0" fontAlgn="base">
              <a:spcBef>
                <a:spcPct val="0"/>
              </a:spcBef>
              <a:spcAft>
                <a:spcPct val="0"/>
              </a:spcAft>
              <a:defRPr sz="3300"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914400" algn="l" rtl="0" fontAlgn="base">
              <a:spcBef>
                <a:spcPct val="0"/>
              </a:spcBef>
              <a:spcAft>
                <a:spcPct val="0"/>
              </a:spcAft>
              <a:defRPr sz="3300"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1371600" algn="l" rtl="0" fontAlgn="base">
              <a:spcBef>
                <a:spcPct val="0"/>
              </a:spcBef>
              <a:spcAft>
                <a:spcPct val="0"/>
              </a:spcAft>
              <a:defRPr sz="3300"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1828800" algn="l" rtl="0" fontAlgn="base">
              <a:spcBef>
                <a:spcPct val="0"/>
              </a:spcBef>
              <a:spcAft>
                <a:spcPct val="0"/>
              </a:spcAft>
              <a:defRPr sz="3300"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defTabSz="914400"/>
            <a:r>
              <a:rPr lang="en-US" sz="2000" dirty="0" smtClean="0"/>
              <a:t>Study 4: Investigating optimized keyboard layouts for computer vision input </a:t>
            </a:r>
            <a:endParaRPr lang="en-US" sz="2000" dirty="0"/>
          </a:p>
        </p:txBody>
      </p:sp>
      <p:sp>
        <p:nvSpPr>
          <p:cNvPr id="18" name="Title 1"/>
          <p:cNvSpPr>
            <a:spLocks noGrp="1"/>
          </p:cNvSpPr>
          <p:nvPr>
            <p:ph type="title"/>
          </p:nvPr>
        </p:nvSpPr>
        <p:spPr>
          <a:xfrm>
            <a:off x="266699" y="515597"/>
            <a:ext cx="8829675" cy="600139"/>
          </a:xfrm>
        </p:spPr>
        <p:txBody>
          <a:bodyPr>
            <a:noAutofit/>
          </a:bodyPr>
          <a:lstStyle/>
          <a:p>
            <a:r>
              <a:rPr lang="en-US" sz="2900" dirty="0" smtClean="0"/>
              <a:t>Vision-based user interfaces for hands-free text entry</a:t>
            </a:r>
            <a:endParaRPr lang="en-US" sz="2900" dirty="0"/>
          </a:p>
        </p:txBody>
      </p:sp>
      <p:sp>
        <p:nvSpPr>
          <p:cNvPr id="3" name="Text Box 2"/>
          <p:cNvSpPr txBox="1">
            <a:spLocks noChangeArrowheads="1"/>
          </p:cNvSpPr>
          <p:nvPr/>
        </p:nvSpPr>
        <p:spPr bwMode="auto">
          <a:xfrm>
            <a:off x="282024" y="5016614"/>
            <a:ext cx="8744530" cy="54528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0" tIns="0" rIns="0" bIns="0" numCol="1" anchor="t" anchorCtr="0" compatLnSpc="1">
            <a:prstTxWarp prst="textNoShape">
              <a:avLst/>
            </a:prstTxWarp>
          </a:bodyPr>
          <a:lstStyle/>
          <a:p>
            <a:pPr lvl="0" algn="just" defTabSz="91440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kumimoji="0" lang="en-US" altLang="en-US" sz="1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Left: A schematic representation of a keyboard </a:t>
            </a:r>
            <a:r>
              <a:rPr lang="en-US" altLang="en-US" sz="1600" dirty="0">
                <a:latin typeface="Arial" panose="020B0604020202020204" pitchFamily="34" charset="0"/>
                <a:cs typeface="Arial" panose="020B0604020202020204" pitchFamily="34" charset="0"/>
              </a:rPr>
              <a:t>layout </a:t>
            </a:r>
            <a:r>
              <a:rPr kumimoji="0" lang="en-US" altLang="en-US" sz="1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with different characters (</a:t>
            </a:r>
            <a:r>
              <a:rPr kumimoji="0" lang="en-US" altLang="en-US" sz="1600" b="0" i="1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C</a:t>
            </a:r>
            <a:r>
              <a:rPr kumimoji="0" lang="en-US" altLang="en-US" sz="1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) and submenus assigned to the keys. Right: Popup menus with different options (</a:t>
            </a:r>
            <a:r>
              <a:rPr kumimoji="0" lang="en-US" altLang="en-US" sz="1600" b="0" i="1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O</a:t>
            </a:r>
            <a:r>
              <a:rPr kumimoji="0" lang="en-US" altLang="en-US" sz="1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) and rest zones (</a:t>
            </a:r>
            <a:r>
              <a:rPr kumimoji="0" lang="en-US" altLang="en-US" sz="1600" b="0" i="1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R</a:t>
            </a:r>
            <a:r>
              <a:rPr kumimoji="0" lang="en-US" altLang="en-US" sz="1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)</a:t>
            </a:r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05739" y="3495628"/>
            <a:ext cx="8571264" cy="1381552"/>
          </a:xfrm>
          <a:prstGeom prst="rect">
            <a:avLst/>
          </a:prstGeom>
        </p:spPr>
      </p:pic>
      <p:sp>
        <p:nvSpPr>
          <p:cNvPr id="12" name="Content Placeholder 2"/>
          <p:cNvSpPr txBox="1">
            <a:spLocks/>
          </p:cNvSpPr>
          <p:nvPr/>
        </p:nvSpPr>
        <p:spPr bwMode="auto">
          <a:xfrm>
            <a:off x="196682" y="1652633"/>
            <a:ext cx="8899692" cy="242441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noAutofit/>
          </a:bodyPr>
          <a:lstStyle/>
          <a:p>
            <a:pPr marL="360000" lvl="1" indent="-285750" algn="just" defTabSz="914400" eaLnBrk="0" fontAlgn="base" hangingPunct="0">
              <a:spcAft>
                <a:spcPts val="600"/>
              </a:spcAft>
              <a:buFont typeface="Arial" panose="020B0604020202020204" pitchFamily="34" charset="0"/>
              <a:buChar char="•"/>
              <a:defRPr/>
            </a:pPr>
            <a:r>
              <a:rPr lang="en-US" sz="1900" dirty="0" smtClean="0">
                <a:latin typeface="Arial" panose="020B0604020202020204" pitchFamily="34" charset="0"/>
                <a:cs typeface="Arial" panose="020B0604020202020204" pitchFamily="34" charset="0"/>
              </a:rPr>
              <a:t>Aim is to develop and evaluate a keyboard layout that is optimized for computer vision input</a:t>
            </a:r>
          </a:p>
          <a:p>
            <a:pPr marL="360000" lvl="1" indent="-285750" algn="just" defTabSz="914400" eaLnBrk="0" fontAlgn="base" hangingPunct="0">
              <a:spcAft>
                <a:spcPts val="600"/>
              </a:spcAft>
              <a:buFont typeface="Arial" panose="020B0604020202020204" pitchFamily="34" charset="0"/>
              <a:buChar char="•"/>
              <a:defRPr/>
            </a:pPr>
            <a:r>
              <a:rPr lang="en-US" sz="1900" dirty="0" smtClean="0">
                <a:latin typeface="Arial" panose="020B0604020202020204" pitchFamily="34" charset="0"/>
                <a:cs typeface="Arial" panose="020B0604020202020204" pitchFamily="34" charset="0"/>
              </a:rPr>
              <a:t>Additional visual gestures: head rotations and tilts, approaching to / withdrawal from the camera</a:t>
            </a:r>
          </a:p>
          <a:p>
            <a:pPr marL="360000" lvl="1" indent="-285750" algn="just" defTabSz="914400" eaLnBrk="0" fontAlgn="base" hangingPunct="0">
              <a:spcAft>
                <a:spcPts val="600"/>
              </a:spcAft>
              <a:buFont typeface="Arial" panose="020B0604020202020204" pitchFamily="34" charset="0"/>
              <a:buChar char="•"/>
              <a:defRPr/>
            </a:pPr>
            <a:r>
              <a:rPr lang="en-US" sz="19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Facereader</a:t>
            </a:r>
            <a:r>
              <a:rPr lang="en-US" sz="1900" dirty="0" smtClean="0">
                <a:latin typeface="Arial" panose="020B0604020202020204" pitchFamily="34" charset="0"/>
                <a:cs typeface="Arial" panose="020B0604020202020204" pitchFamily="34" charset="0"/>
              </a:rPr>
              <a:t> 6.0 by </a:t>
            </a:r>
            <a:r>
              <a:rPr lang="en-US" sz="19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Noldus</a:t>
            </a:r>
            <a:r>
              <a:rPr lang="en-US" sz="1900" dirty="0" smtClean="0">
                <a:latin typeface="Arial" panose="020B0604020202020204" pitchFamily="34" charset="0"/>
                <a:cs typeface="Arial" panose="020B0604020202020204" pitchFamily="34" charset="0"/>
              </a:rPr>
              <a:t> Information Technology</a:t>
            </a:r>
          </a:p>
          <a:p>
            <a:pPr marL="360000" lvl="1" indent="-285750" algn="just" defTabSz="914400" eaLnBrk="0" fontAlgn="base" hangingPunct="0">
              <a:spcAft>
                <a:spcPts val="600"/>
              </a:spcAft>
              <a:buFont typeface="Arial" panose="020B0604020202020204" pitchFamily="34" charset="0"/>
              <a:buChar char="•"/>
              <a:defRPr/>
            </a:pPr>
            <a:endParaRPr lang="en-US" sz="1900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74250" lvl="1" algn="just" defTabSz="914400" eaLnBrk="0" fontAlgn="base" hangingPunct="0">
              <a:spcAft>
                <a:spcPts val="600"/>
              </a:spcAft>
              <a:defRPr/>
            </a:pPr>
            <a:endParaRPr lang="en-US" sz="19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50484283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1"/>
          <p:cNvSpPr txBox="1">
            <a:spLocks/>
          </p:cNvSpPr>
          <p:nvPr/>
        </p:nvSpPr>
        <p:spPr bwMode="auto">
          <a:xfrm>
            <a:off x="2216330" y="0"/>
            <a:ext cx="6888433" cy="45687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noAutofit/>
          </a:bodyPr>
          <a:lstStyle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sz="3200" kern="1200">
                <a:solidFill>
                  <a:schemeClr val="accent1">
                    <a:lumMod val="75000"/>
                  </a:schemeClr>
                </a:solidFill>
                <a:latin typeface="Arial" pitchFamily="34" charset="0"/>
                <a:ea typeface="+mj-ea"/>
                <a:cs typeface="Arial" pitchFamily="34" charset="0"/>
              </a:defRPr>
            </a:lvl1pPr>
            <a:lvl2pPr algn="l" rtl="0" eaLnBrk="0" fontAlgn="base" hangingPunct="0">
              <a:spcBef>
                <a:spcPct val="0"/>
              </a:spcBef>
              <a:spcAft>
                <a:spcPct val="0"/>
              </a:spcAft>
              <a:defRPr sz="3300"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algn="l" rtl="0" eaLnBrk="0" fontAlgn="base" hangingPunct="0">
              <a:spcBef>
                <a:spcPct val="0"/>
              </a:spcBef>
              <a:spcAft>
                <a:spcPct val="0"/>
              </a:spcAft>
              <a:defRPr sz="3300"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algn="l" rtl="0" eaLnBrk="0" fontAlgn="base" hangingPunct="0">
              <a:spcBef>
                <a:spcPct val="0"/>
              </a:spcBef>
              <a:spcAft>
                <a:spcPct val="0"/>
              </a:spcAft>
              <a:defRPr sz="3300"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algn="l" rtl="0" eaLnBrk="0" fontAlgn="base" hangingPunct="0">
              <a:spcBef>
                <a:spcPct val="0"/>
              </a:spcBef>
              <a:spcAft>
                <a:spcPct val="0"/>
              </a:spcAft>
              <a:defRPr sz="3300"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457200" algn="l" rtl="0" fontAlgn="base">
              <a:spcBef>
                <a:spcPct val="0"/>
              </a:spcBef>
              <a:spcAft>
                <a:spcPct val="0"/>
              </a:spcAft>
              <a:defRPr sz="3300"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914400" algn="l" rtl="0" fontAlgn="base">
              <a:spcBef>
                <a:spcPct val="0"/>
              </a:spcBef>
              <a:spcAft>
                <a:spcPct val="0"/>
              </a:spcAft>
              <a:defRPr sz="3300"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1371600" algn="l" rtl="0" fontAlgn="base">
              <a:spcBef>
                <a:spcPct val="0"/>
              </a:spcBef>
              <a:spcAft>
                <a:spcPct val="0"/>
              </a:spcAft>
              <a:defRPr sz="3300"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1828800" algn="l" rtl="0" fontAlgn="base">
              <a:spcBef>
                <a:spcPct val="0"/>
              </a:spcBef>
              <a:spcAft>
                <a:spcPct val="0"/>
              </a:spcAft>
              <a:defRPr sz="3300"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algn="r" defTabSz="914400"/>
            <a:r>
              <a:rPr lang="en-US" sz="1600" dirty="0"/>
              <a:t>Post doc project / UCSB visit 2015</a:t>
            </a:r>
          </a:p>
        </p:txBody>
      </p:sp>
      <p:sp>
        <p:nvSpPr>
          <p:cNvPr id="17" name="Title 1"/>
          <p:cNvSpPr txBox="1">
            <a:spLocks/>
          </p:cNvSpPr>
          <p:nvPr/>
        </p:nvSpPr>
        <p:spPr bwMode="auto">
          <a:xfrm>
            <a:off x="286549" y="1113497"/>
            <a:ext cx="8600463" cy="61748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noAutofit/>
          </a:bodyPr>
          <a:lstStyle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sz="3200" kern="1200">
                <a:solidFill>
                  <a:schemeClr val="accent1">
                    <a:lumMod val="75000"/>
                  </a:schemeClr>
                </a:solidFill>
                <a:latin typeface="Arial" pitchFamily="34" charset="0"/>
                <a:ea typeface="+mj-ea"/>
                <a:cs typeface="Arial" pitchFamily="34" charset="0"/>
              </a:defRPr>
            </a:lvl1pPr>
            <a:lvl2pPr algn="l" rtl="0" eaLnBrk="0" fontAlgn="base" hangingPunct="0">
              <a:spcBef>
                <a:spcPct val="0"/>
              </a:spcBef>
              <a:spcAft>
                <a:spcPct val="0"/>
              </a:spcAft>
              <a:defRPr sz="3300"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algn="l" rtl="0" eaLnBrk="0" fontAlgn="base" hangingPunct="0">
              <a:spcBef>
                <a:spcPct val="0"/>
              </a:spcBef>
              <a:spcAft>
                <a:spcPct val="0"/>
              </a:spcAft>
              <a:defRPr sz="3300"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algn="l" rtl="0" eaLnBrk="0" fontAlgn="base" hangingPunct="0">
              <a:spcBef>
                <a:spcPct val="0"/>
              </a:spcBef>
              <a:spcAft>
                <a:spcPct val="0"/>
              </a:spcAft>
              <a:defRPr sz="3300"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algn="l" rtl="0" eaLnBrk="0" fontAlgn="base" hangingPunct="0">
              <a:spcBef>
                <a:spcPct val="0"/>
              </a:spcBef>
              <a:spcAft>
                <a:spcPct val="0"/>
              </a:spcAft>
              <a:defRPr sz="3300"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457200" algn="l" rtl="0" fontAlgn="base">
              <a:spcBef>
                <a:spcPct val="0"/>
              </a:spcBef>
              <a:spcAft>
                <a:spcPct val="0"/>
              </a:spcAft>
              <a:defRPr sz="3300"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914400" algn="l" rtl="0" fontAlgn="base">
              <a:spcBef>
                <a:spcPct val="0"/>
              </a:spcBef>
              <a:spcAft>
                <a:spcPct val="0"/>
              </a:spcAft>
              <a:defRPr sz="3300"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1371600" algn="l" rtl="0" fontAlgn="base">
              <a:spcBef>
                <a:spcPct val="0"/>
              </a:spcBef>
              <a:spcAft>
                <a:spcPct val="0"/>
              </a:spcAft>
              <a:defRPr sz="3300"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1828800" algn="l" rtl="0" fontAlgn="base">
              <a:spcBef>
                <a:spcPct val="0"/>
              </a:spcBef>
              <a:spcAft>
                <a:spcPct val="0"/>
              </a:spcAft>
              <a:defRPr sz="3300"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defTabSz="914400"/>
            <a:r>
              <a:rPr lang="en-GB" sz="2000" dirty="0" smtClean="0"/>
              <a:t>Plans for 2015:</a:t>
            </a:r>
            <a:endParaRPr lang="en-US" sz="2000" dirty="0"/>
          </a:p>
        </p:txBody>
      </p:sp>
      <p:sp>
        <p:nvSpPr>
          <p:cNvPr id="18" name="Title 1"/>
          <p:cNvSpPr>
            <a:spLocks noGrp="1"/>
          </p:cNvSpPr>
          <p:nvPr>
            <p:ph type="title"/>
          </p:nvPr>
        </p:nvSpPr>
        <p:spPr>
          <a:xfrm>
            <a:off x="266699" y="515597"/>
            <a:ext cx="8829675" cy="600139"/>
          </a:xfrm>
        </p:spPr>
        <p:txBody>
          <a:bodyPr>
            <a:noAutofit/>
          </a:bodyPr>
          <a:lstStyle/>
          <a:p>
            <a:r>
              <a:rPr lang="en-GB" sz="2900" dirty="0" smtClean="0"/>
              <a:t>Vision-based </a:t>
            </a:r>
            <a:r>
              <a:rPr lang="en-GB" sz="2900" dirty="0"/>
              <a:t>user interfaces for hands-free text </a:t>
            </a:r>
            <a:r>
              <a:rPr lang="en-GB" sz="2900" dirty="0" smtClean="0"/>
              <a:t>entry</a:t>
            </a:r>
            <a:endParaRPr lang="en-US" sz="2900" dirty="0"/>
          </a:p>
        </p:txBody>
      </p:sp>
      <p:sp>
        <p:nvSpPr>
          <p:cNvPr id="12" name="Content Placeholder 2"/>
          <p:cNvSpPr txBox="1">
            <a:spLocks/>
          </p:cNvSpPr>
          <p:nvPr/>
        </p:nvSpPr>
        <p:spPr bwMode="auto">
          <a:xfrm>
            <a:off x="196682" y="5150839"/>
            <a:ext cx="8690330" cy="100009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noAutofit/>
          </a:bodyPr>
          <a:lstStyle/>
          <a:p>
            <a:pPr marL="360000" lvl="1" indent="-285750" algn="just" defTabSz="914400" eaLnBrk="0" fontAlgn="base" hangingPunct="0">
              <a:spcAft>
                <a:spcPts val="600"/>
              </a:spcAft>
              <a:buFont typeface="Arial" panose="020B0604020202020204" pitchFamily="34" charset="0"/>
              <a:buChar char="•"/>
              <a:defRPr/>
            </a:pPr>
            <a:endParaRPr lang="en-GB" sz="1900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74250" lvl="1" algn="just" defTabSz="914400" eaLnBrk="0" fontAlgn="base" hangingPunct="0">
              <a:spcAft>
                <a:spcPts val="600"/>
              </a:spcAft>
              <a:defRPr/>
            </a:pPr>
            <a:endParaRPr lang="en-GB" sz="19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graphicFrame>
        <p:nvGraphicFramePr>
          <p:cNvPr id="2" name="Table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547933938"/>
              </p:ext>
            </p:extLst>
          </p:nvPr>
        </p:nvGraphicFramePr>
        <p:xfrm>
          <a:off x="387217" y="1629462"/>
          <a:ext cx="8600463" cy="4335729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460071"/>
                <a:gridCol w="4538444"/>
                <a:gridCol w="3601948"/>
              </a:tblGrid>
              <a:tr h="346589">
                <a:tc>
                  <a:txBody>
                    <a:bodyPr/>
                    <a:lstStyle/>
                    <a:p>
                      <a:r>
                        <a:rPr lang="en-US" b="1" noProof="0" dirty="0" smtClean="0"/>
                        <a:t>No</a:t>
                      </a:r>
                      <a:endParaRPr lang="en-US" b="1" noProof="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b="1" noProof="0" dirty="0" smtClean="0"/>
                        <a:t>Task </a:t>
                      </a:r>
                      <a:endParaRPr lang="en-US" b="1" noProof="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b="1" noProof="0" dirty="0" smtClean="0"/>
                        <a:t>Deadline</a:t>
                      </a:r>
                    </a:p>
                  </a:txBody>
                  <a:tcPr/>
                </a:tc>
              </a:tr>
              <a:tr h="346589">
                <a:tc>
                  <a:txBody>
                    <a:bodyPr/>
                    <a:lstStyle/>
                    <a:p>
                      <a:r>
                        <a:rPr lang="en-US" sz="1800" noProof="0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</a:t>
                      </a:r>
                      <a:endParaRPr lang="en-US" sz="1800" noProof="0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1800" noProof="0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Analyze results from Study 3 </a:t>
                      </a:r>
                      <a:endParaRPr lang="en-US" sz="1800" noProof="0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1800" noProof="0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February 15</a:t>
                      </a:r>
                    </a:p>
                  </a:txBody>
                  <a:tcPr/>
                </a:tc>
              </a:tr>
              <a:tr h="1386358">
                <a:tc>
                  <a:txBody>
                    <a:bodyPr/>
                    <a:lstStyle/>
                    <a:p>
                      <a:r>
                        <a:rPr lang="en-US" sz="1800" noProof="0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2</a:t>
                      </a:r>
                      <a:endParaRPr lang="en-US" sz="1800" noProof="0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1800" noProof="0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Write a paper</a:t>
                      </a:r>
                      <a:endParaRPr lang="en-US" sz="1800" noProof="0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1800" noProof="0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March 15, Computer Vision and Image Understanding, Special Issue on Assistive Computer Vision and Robotics</a:t>
                      </a:r>
                    </a:p>
                  </a:txBody>
                  <a:tcPr/>
                </a:tc>
              </a:tr>
              <a:tr h="606531">
                <a:tc>
                  <a:txBody>
                    <a:bodyPr/>
                    <a:lstStyle/>
                    <a:p>
                      <a:r>
                        <a:rPr lang="en-US" sz="1800" noProof="0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3</a:t>
                      </a:r>
                      <a:endParaRPr lang="en-US" sz="1800" noProof="0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1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800" noProof="0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Develop the first prototype of the optimized keyboard, piloting, literature review</a:t>
                      </a:r>
                      <a:endParaRPr lang="en-US" sz="1800" noProof="0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1800" noProof="0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June 30</a:t>
                      </a:r>
                    </a:p>
                  </a:txBody>
                  <a:tcPr/>
                </a:tc>
              </a:tr>
              <a:tr h="346589">
                <a:tc>
                  <a:txBody>
                    <a:bodyPr/>
                    <a:lstStyle/>
                    <a:p>
                      <a:endParaRPr lang="en-US" sz="1800" noProof="0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1800" noProof="0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Summer holiday</a:t>
                      </a:r>
                      <a:endParaRPr lang="en-US" sz="1800" noProof="0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1800" noProof="0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July</a:t>
                      </a:r>
                    </a:p>
                  </a:txBody>
                  <a:tcPr/>
                </a:tc>
              </a:tr>
              <a:tr h="346589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800" noProof="0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4</a:t>
                      </a:r>
                      <a:endParaRPr lang="en-US" noProof="0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noProof="0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Implement software for experiment</a:t>
                      </a:r>
                      <a:endParaRPr lang="en-US" noProof="0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1800" noProof="0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August 31</a:t>
                      </a:r>
                    </a:p>
                  </a:txBody>
                  <a:tcPr/>
                </a:tc>
              </a:tr>
              <a:tr h="346589">
                <a:tc>
                  <a:txBody>
                    <a:bodyPr/>
                    <a:lstStyle/>
                    <a:p>
                      <a:r>
                        <a:rPr lang="en-US" sz="1800" noProof="0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5</a:t>
                      </a:r>
                      <a:endParaRPr lang="en-US" sz="1800" noProof="0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1800" noProof="0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User</a:t>
                      </a:r>
                      <a:r>
                        <a:rPr lang="en-US" sz="1800" baseline="0" noProof="0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s</a:t>
                      </a:r>
                      <a:r>
                        <a:rPr lang="en-US" sz="1800" noProof="0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tudy</a:t>
                      </a:r>
                      <a:endParaRPr lang="en-US" sz="1800" noProof="0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1800" noProof="0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Autumn</a:t>
                      </a:r>
                    </a:p>
                  </a:txBody>
                  <a:tcPr/>
                </a:tc>
              </a:tr>
              <a:tr h="480491">
                <a:tc>
                  <a:txBody>
                    <a:bodyPr/>
                    <a:lstStyle/>
                    <a:p>
                      <a:r>
                        <a:rPr lang="en-US" sz="1800" noProof="0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6</a:t>
                      </a:r>
                      <a:endParaRPr lang="en-US" sz="1800" noProof="0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1800" noProof="0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Analyze the results and write a paper</a:t>
                      </a:r>
                      <a:endParaRPr lang="en-US" sz="1800" noProof="0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1800" noProof="0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Winter</a:t>
                      </a:r>
                    </a:p>
                  </a:txBody>
                  <a:tcPr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22713244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/>
          <p:cNvPicPr>
            <a:picLocks noChangeAspect="1"/>
          </p:cNvPicPr>
          <p:nvPr/>
        </p:nvPicPr>
        <p:blipFill rotWithShape="1">
          <a:blip r:embed="rId2"/>
          <a:srcRect l="1394" r="3324" b="2879"/>
          <a:stretch/>
        </p:blipFill>
        <p:spPr>
          <a:xfrm>
            <a:off x="3489110" y="4652963"/>
            <a:ext cx="1728843" cy="498405"/>
          </a:xfrm>
          <a:prstGeom prst="rect">
            <a:avLst/>
          </a:prstGeom>
        </p:spPr>
      </p:pic>
      <p:sp>
        <p:nvSpPr>
          <p:cNvPr id="6" name="Rectangle 2"/>
          <p:cNvSpPr>
            <a:spLocks noChangeArrowheads="1"/>
          </p:cNvSpPr>
          <p:nvPr/>
        </p:nvSpPr>
        <p:spPr bwMode="auto">
          <a:xfrm>
            <a:off x="1690688" y="2276475"/>
            <a:ext cx="5761037" cy="5826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lIns="90000" tIns="46800" rIns="90000" bIns="46800" anchor="ctr"/>
          <a:lstStyle>
            <a:lvl1pPr>
              <a:tabLst>
                <a:tab pos="0" algn="l"/>
                <a:tab pos="457200" algn="l"/>
                <a:tab pos="914400" algn="l"/>
                <a:tab pos="1371600" algn="l"/>
                <a:tab pos="1828800" algn="l"/>
                <a:tab pos="2286000" algn="l"/>
                <a:tab pos="2743200" algn="l"/>
                <a:tab pos="3200400" algn="l"/>
                <a:tab pos="3657600" algn="l"/>
                <a:tab pos="4114800" algn="l"/>
                <a:tab pos="4572000" algn="l"/>
                <a:tab pos="5029200" algn="l"/>
                <a:tab pos="5486400" algn="l"/>
                <a:tab pos="5943600" algn="l"/>
                <a:tab pos="6400800" algn="l"/>
                <a:tab pos="6858000" algn="l"/>
                <a:tab pos="7315200" algn="l"/>
                <a:tab pos="7772400" algn="l"/>
                <a:tab pos="8229600" algn="l"/>
                <a:tab pos="8686800" algn="l"/>
                <a:tab pos="9144000" algn="l"/>
              </a:tabLst>
              <a:defRPr>
                <a:solidFill>
                  <a:srgbClr val="000000"/>
                </a:solidFill>
                <a:latin typeface="Arial" panose="020B0604020202020204" pitchFamily="34" charset="0"/>
                <a:ea typeface="Lucida Sans Unicode" panose="020B0602030504020204" pitchFamily="34" charset="0"/>
                <a:cs typeface="Lucida Sans Unicode" panose="020B0602030504020204" pitchFamily="34" charset="0"/>
              </a:defRPr>
            </a:lvl1pPr>
            <a:lvl2pPr>
              <a:tabLst>
                <a:tab pos="0" algn="l"/>
                <a:tab pos="457200" algn="l"/>
                <a:tab pos="914400" algn="l"/>
                <a:tab pos="1371600" algn="l"/>
                <a:tab pos="1828800" algn="l"/>
                <a:tab pos="2286000" algn="l"/>
                <a:tab pos="2743200" algn="l"/>
                <a:tab pos="3200400" algn="l"/>
                <a:tab pos="3657600" algn="l"/>
                <a:tab pos="4114800" algn="l"/>
                <a:tab pos="4572000" algn="l"/>
                <a:tab pos="5029200" algn="l"/>
                <a:tab pos="5486400" algn="l"/>
                <a:tab pos="5943600" algn="l"/>
                <a:tab pos="6400800" algn="l"/>
                <a:tab pos="6858000" algn="l"/>
                <a:tab pos="7315200" algn="l"/>
                <a:tab pos="7772400" algn="l"/>
                <a:tab pos="8229600" algn="l"/>
                <a:tab pos="8686800" algn="l"/>
                <a:tab pos="9144000" algn="l"/>
              </a:tabLst>
              <a:defRPr>
                <a:solidFill>
                  <a:srgbClr val="000000"/>
                </a:solidFill>
                <a:latin typeface="Arial" panose="020B0604020202020204" pitchFamily="34" charset="0"/>
                <a:ea typeface="Lucida Sans Unicode" panose="020B0602030504020204" pitchFamily="34" charset="0"/>
                <a:cs typeface="Lucida Sans Unicode" panose="020B0602030504020204" pitchFamily="34" charset="0"/>
              </a:defRPr>
            </a:lvl2pPr>
            <a:lvl3pPr>
              <a:tabLst>
                <a:tab pos="0" algn="l"/>
                <a:tab pos="457200" algn="l"/>
                <a:tab pos="914400" algn="l"/>
                <a:tab pos="1371600" algn="l"/>
                <a:tab pos="1828800" algn="l"/>
                <a:tab pos="2286000" algn="l"/>
                <a:tab pos="2743200" algn="l"/>
                <a:tab pos="3200400" algn="l"/>
                <a:tab pos="3657600" algn="l"/>
                <a:tab pos="4114800" algn="l"/>
                <a:tab pos="4572000" algn="l"/>
                <a:tab pos="5029200" algn="l"/>
                <a:tab pos="5486400" algn="l"/>
                <a:tab pos="5943600" algn="l"/>
                <a:tab pos="6400800" algn="l"/>
                <a:tab pos="6858000" algn="l"/>
                <a:tab pos="7315200" algn="l"/>
                <a:tab pos="7772400" algn="l"/>
                <a:tab pos="8229600" algn="l"/>
                <a:tab pos="8686800" algn="l"/>
                <a:tab pos="9144000" algn="l"/>
              </a:tabLst>
              <a:defRPr>
                <a:solidFill>
                  <a:srgbClr val="000000"/>
                </a:solidFill>
                <a:latin typeface="Arial" panose="020B0604020202020204" pitchFamily="34" charset="0"/>
                <a:ea typeface="Lucida Sans Unicode" panose="020B0602030504020204" pitchFamily="34" charset="0"/>
                <a:cs typeface="Lucida Sans Unicode" panose="020B0602030504020204" pitchFamily="34" charset="0"/>
              </a:defRPr>
            </a:lvl3pPr>
            <a:lvl4pPr>
              <a:tabLst>
                <a:tab pos="0" algn="l"/>
                <a:tab pos="457200" algn="l"/>
                <a:tab pos="914400" algn="l"/>
                <a:tab pos="1371600" algn="l"/>
                <a:tab pos="1828800" algn="l"/>
                <a:tab pos="2286000" algn="l"/>
                <a:tab pos="2743200" algn="l"/>
                <a:tab pos="3200400" algn="l"/>
                <a:tab pos="3657600" algn="l"/>
                <a:tab pos="4114800" algn="l"/>
                <a:tab pos="4572000" algn="l"/>
                <a:tab pos="5029200" algn="l"/>
                <a:tab pos="5486400" algn="l"/>
                <a:tab pos="5943600" algn="l"/>
                <a:tab pos="6400800" algn="l"/>
                <a:tab pos="6858000" algn="l"/>
                <a:tab pos="7315200" algn="l"/>
                <a:tab pos="7772400" algn="l"/>
                <a:tab pos="8229600" algn="l"/>
                <a:tab pos="8686800" algn="l"/>
                <a:tab pos="9144000" algn="l"/>
              </a:tabLst>
              <a:defRPr>
                <a:solidFill>
                  <a:srgbClr val="000000"/>
                </a:solidFill>
                <a:latin typeface="Arial" panose="020B0604020202020204" pitchFamily="34" charset="0"/>
                <a:ea typeface="Lucida Sans Unicode" panose="020B0602030504020204" pitchFamily="34" charset="0"/>
                <a:cs typeface="Lucida Sans Unicode" panose="020B0602030504020204" pitchFamily="34" charset="0"/>
              </a:defRPr>
            </a:lvl4pPr>
            <a:lvl5pPr>
              <a:tabLst>
                <a:tab pos="0" algn="l"/>
                <a:tab pos="457200" algn="l"/>
                <a:tab pos="914400" algn="l"/>
                <a:tab pos="1371600" algn="l"/>
                <a:tab pos="1828800" algn="l"/>
                <a:tab pos="2286000" algn="l"/>
                <a:tab pos="2743200" algn="l"/>
                <a:tab pos="3200400" algn="l"/>
                <a:tab pos="3657600" algn="l"/>
                <a:tab pos="4114800" algn="l"/>
                <a:tab pos="4572000" algn="l"/>
                <a:tab pos="5029200" algn="l"/>
                <a:tab pos="5486400" algn="l"/>
                <a:tab pos="5943600" algn="l"/>
                <a:tab pos="6400800" algn="l"/>
                <a:tab pos="6858000" algn="l"/>
                <a:tab pos="7315200" algn="l"/>
                <a:tab pos="7772400" algn="l"/>
                <a:tab pos="8229600" algn="l"/>
                <a:tab pos="8686800" algn="l"/>
                <a:tab pos="9144000" algn="l"/>
              </a:tabLst>
              <a:defRPr>
                <a:solidFill>
                  <a:srgbClr val="000000"/>
                </a:solidFill>
                <a:latin typeface="Arial" panose="020B0604020202020204" pitchFamily="34" charset="0"/>
                <a:ea typeface="Lucida Sans Unicode" panose="020B0602030504020204" pitchFamily="34" charset="0"/>
                <a:cs typeface="Lucida Sans Unicode" panose="020B0602030504020204" pitchFamily="34" charset="0"/>
              </a:defRPr>
            </a:lvl5pPr>
            <a:lvl6pPr marL="2514600" indent="-228600" defTabSz="457200" fontAlgn="base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57200" algn="l"/>
                <a:tab pos="914400" algn="l"/>
                <a:tab pos="1371600" algn="l"/>
                <a:tab pos="1828800" algn="l"/>
                <a:tab pos="2286000" algn="l"/>
                <a:tab pos="2743200" algn="l"/>
                <a:tab pos="3200400" algn="l"/>
                <a:tab pos="3657600" algn="l"/>
                <a:tab pos="4114800" algn="l"/>
                <a:tab pos="4572000" algn="l"/>
                <a:tab pos="5029200" algn="l"/>
                <a:tab pos="5486400" algn="l"/>
                <a:tab pos="5943600" algn="l"/>
                <a:tab pos="6400800" algn="l"/>
                <a:tab pos="6858000" algn="l"/>
                <a:tab pos="7315200" algn="l"/>
                <a:tab pos="7772400" algn="l"/>
                <a:tab pos="8229600" algn="l"/>
                <a:tab pos="8686800" algn="l"/>
                <a:tab pos="9144000" algn="l"/>
              </a:tabLst>
              <a:defRPr>
                <a:solidFill>
                  <a:srgbClr val="000000"/>
                </a:solidFill>
                <a:latin typeface="Arial" panose="020B0604020202020204" pitchFamily="34" charset="0"/>
                <a:ea typeface="Lucida Sans Unicode" panose="020B0602030504020204" pitchFamily="34" charset="0"/>
                <a:cs typeface="Lucida Sans Unicode" panose="020B0602030504020204" pitchFamily="34" charset="0"/>
              </a:defRPr>
            </a:lvl6pPr>
            <a:lvl7pPr marL="2971800" indent="-228600" defTabSz="457200" fontAlgn="base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57200" algn="l"/>
                <a:tab pos="914400" algn="l"/>
                <a:tab pos="1371600" algn="l"/>
                <a:tab pos="1828800" algn="l"/>
                <a:tab pos="2286000" algn="l"/>
                <a:tab pos="2743200" algn="l"/>
                <a:tab pos="3200400" algn="l"/>
                <a:tab pos="3657600" algn="l"/>
                <a:tab pos="4114800" algn="l"/>
                <a:tab pos="4572000" algn="l"/>
                <a:tab pos="5029200" algn="l"/>
                <a:tab pos="5486400" algn="l"/>
                <a:tab pos="5943600" algn="l"/>
                <a:tab pos="6400800" algn="l"/>
                <a:tab pos="6858000" algn="l"/>
                <a:tab pos="7315200" algn="l"/>
                <a:tab pos="7772400" algn="l"/>
                <a:tab pos="8229600" algn="l"/>
                <a:tab pos="8686800" algn="l"/>
                <a:tab pos="9144000" algn="l"/>
              </a:tabLst>
              <a:defRPr>
                <a:solidFill>
                  <a:srgbClr val="000000"/>
                </a:solidFill>
                <a:latin typeface="Arial" panose="020B0604020202020204" pitchFamily="34" charset="0"/>
                <a:ea typeface="Lucida Sans Unicode" panose="020B0602030504020204" pitchFamily="34" charset="0"/>
                <a:cs typeface="Lucida Sans Unicode" panose="020B0602030504020204" pitchFamily="34" charset="0"/>
              </a:defRPr>
            </a:lvl7pPr>
            <a:lvl8pPr marL="3429000" indent="-228600" defTabSz="457200" fontAlgn="base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57200" algn="l"/>
                <a:tab pos="914400" algn="l"/>
                <a:tab pos="1371600" algn="l"/>
                <a:tab pos="1828800" algn="l"/>
                <a:tab pos="2286000" algn="l"/>
                <a:tab pos="2743200" algn="l"/>
                <a:tab pos="3200400" algn="l"/>
                <a:tab pos="3657600" algn="l"/>
                <a:tab pos="4114800" algn="l"/>
                <a:tab pos="4572000" algn="l"/>
                <a:tab pos="5029200" algn="l"/>
                <a:tab pos="5486400" algn="l"/>
                <a:tab pos="5943600" algn="l"/>
                <a:tab pos="6400800" algn="l"/>
                <a:tab pos="6858000" algn="l"/>
                <a:tab pos="7315200" algn="l"/>
                <a:tab pos="7772400" algn="l"/>
                <a:tab pos="8229600" algn="l"/>
                <a:tab pos="8686800" algn="l"/>
                <a:tab pos="9144000" algn="l"/>
              </a:tabLst>
              <a:defRPr>
                <a:solidFill>
                  <a:srgbClr val="000000"/>
                </a:solidFill>
                <a:latin typeface="Arial" panose="020B0604020202020204" pitchFamily="34" charset="0"/>
                <a:ea typeface="Lucida Sans Unicode" panose="020B0602030504020204" pitchFamily="34" charset="0"/>
                <a:cs typeface="Lucida Sans Unicode" panose="020B0602030504020204" pitchFamily="34" charset="0"/>
              </a:defRPr>
            </a:lvl8pPr>
            <a:lvl9pPr marL="3886200" indent="-228600" defTabSz="457200" fontAlgn="base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57200" algn="l"/>
                <a:tab pos="914400" algn="l"/>
                <a:tab pos="1371600" algn="l"/>
                <a:tab pos="1828800" algn="l"/>
                <a:tab pos="2286000" algn="l"/>
                <a:tab pos="2743200" algn="l"/>
                <a:tab pos="3200400" algn="l"/>
                <a:tab pos="3657600" algn="l"/>
                <a:tab pos="4114800" algn="l"/>
                <a:tab pos="4572000" algn="l"/>
                <a:tab pos="5029200" algn="l"/>
                <a:tab pos="5486400" algn="l"/>
                <a:tab pos="5943600" algn="l"/>
                <a:tab pos="6400800" algn="l"/>
                <a:tab pos="6858000" algn="l"/>
                <a:tab pos="7315200" algn="l"/>
                <a:tab pos="7772400" algn="l"/>
                <a:tab pos="8229600" algn="l"/>
                <a:tab pos="8686800" algn="l"/>
                <a:tab pos="9144000" algn="l"/>
              </a:tabLst>
              <a:defRPr>
                <a:solidFill>
                  <a:srgbClr val="000000"/>
                </a:solidFill>
                <a:latin typeface="Arial" panose="020B0604020202020204" pitchFamily="34" charset="0"/>
                <a:ea typeface="Lucida Sans Unicode" panose="020B0602030504020204" pitchFamily="34" charset="0"/>
                <a:cs typeface="Lucida Sans Unicode" panose="020B0602030504020204" pitchFamily="34" charset="0"/>
              </a:defRPr>
            </a:lvl9pPr>
          </a:lstStyle>
          <a:p>
            <a:pPr>
              <a:buClrTx/>
              <a:buFontTx/>
              <a:buNone/>
            </a:pPr>
            <a:r>
              <a:rPr lang="en-US" altLang="en-US" sz="3200" b="1" dirty="0">
                <a:solidFill>
                  <a:srgbClr val="FF0000"/>
                </a:solidFill>
                <a:latin typeface="Trebuchet MS" panose="020B0603020202020204" pitchFamily="34" charset="0"/>
              </a:rPr>
              <a:t>Thank you for your attention</a:t>
            </a:r>
          </a:p>
        </p:txBody>
      </p:sp>
      <p:sp>
        <p:nvSpPr>
          <p:cNvPr id="7" name="Rectangle 3"/>
          <p:cNvSpPr>
            <a:spLocks noChangeArrowheads="1"/>
          </p:cNvSpPr>
          <p:nvPr/>
        </p:nvSpPr>
        <p:spPr bwMode="auto">
          <a:xfrm>
            <a:off x="2917825" y="3157538"/>
            <a:ext cx="3167063" cy="3683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lIns="90000" tIns="46800" rIns="90000" bIns="46800" anchor="ctr">
            <a:spAutoFit/>
          </a:bodyPr>
          <a:lstStyle>
            <a:lvl1pPr marL="342900" indent="-339725">
              <a:tabLst>
                <a:tab pos="342900" algn="l"/>
                <a:tab pos="800100" algn="l"/>
                <a:tab pos="1257300" algn="l"/>
                <a:tab pos="1714500" algn="l"/>
                <a:tab pos="2171700" algn="l"/>
                <a:tab pos="2628900" algn="l"/>
                <a:tab pos="3086100" algn="l"/>
                <a:tab pos="3543300" algn="l"/>
                <a:tab pos="4000500" algn="l"/>
                <a:tab pos="4457700" algn="l"/>
                <a:tab pos="4914900" algn="l"/>
                <a:tab pos="5372100" algn="l"/>
                <a:tab pos="5829300" algn="l"/>
                <a:tab pos="6286500" algn="l"/>
                <a:tab pos="6743700" algn="l"/>
                <a:tab pos="7200900" algn="l"/>
                <a:tab pos="7658100" algn="l"/>
                <a:tab pos="8115300" algn="l"/>
                <a:tab pos="8572500" algn="l"/>
                <a:tab pos="9029700" algn="l"/>
                <a:tab pos="9486900" algn="l"/>
              </a:tabLst>
              <a:defRPr>
                <a:solidFill>
                  <a:srgbClr val="000000"/>
                </a:solidFill>
                <a:latin typeface="Arial" panose="020B0604020202020204" pitchFamily="34" charset="0"/>
                <a:ea typeface="Lucida Sans Unicode" panose="020B0602030504020204" pitchFamily="34" charset="0"/>
                <a:cs typeface="Lucida Sans Unicode" panose="020B0602030504020204" pitchFamily="34" charset="0"/>
              </a:defRPr>
            </a:lvl1pPr>
            <a:lvl2pPr>
              <a:tabLst>
                <a:tab pos="342900" algn="l"/>
                <a:tab pos="800100" algn="l"/>
                <a:tab pos="1257300" algn="l"/>
                <a:tab pos="1714500" algn="l"/>
                <a:tab pos="2171700" algn="l"/>
                <a:tab pos="2628900" algn="l"/>
                <a:tab pos="3086100" algn="l"/>
                <a:tab pos="3543300" algn="l"/>
                <a:tab pos="4000500" algn="l"/>
                <a:tab pos="4457700" algn="l"/>
                <a:tab pos="4914900" algn="l"/>
                <a:tab pos="5372100" algn="l"/>
                <a:tab pos="5829300" algn="l"/>
                <a:tab pos="6286500" algn="l"/>
                <a:tab pos="6743700" algn="l"/>
                <a:tab pos="7200900" algn="l"/>
                <a:tab pos="7658100" algn="l"/>
                <a:tab pos="8115300" algn="l"/>
                <a:tab pos="8572500" algn="l"/>
                <a:tab pos="9029700" algn="l"/>
                <a:tab pos="9486900" algn="l"/>
              </a:tabLst>
              <a:defRPr>
                <a:solidFill>
                  <a:srgbClr val="000000"/>
                </a:solidFill>
                <a:latin typeface="Arial" panose="020B0604020202020204" pitchFamily="34" charset="0"/>
                <a:ea typeface="Lucida Sans Unicode" panose="020B0602030504020204" pitchFamily="34" charset="0"/>
                <a:cs typeface="Lucida Sans Unicode" panose="020B0602030504020204" pitchFamily="34" charset="0"/>
              </a:defRPr>
            </a:lvl2pPr>
            <a:lvl3pPr>
              <a:tabLst>
                <a:tab pos="342900" algn="l"/>
                <a:tab pos="800100" algn="l"/>
                <a:tab pos="1257300" algn="l"/>
                <a:tab pos="1714500" algn="l"/>
                <a:tab pos="2171700" algn="l"/>
                <a:tab pos="2628900" algn="l"/>
                <a:tab pos="3086100" algn="l"/>
                <a:tab pos="3543300" algn="l"/>
                <a:tab pos="4000500" algn="l"/>
                <a:tab pos="4457700" algn="l"/>
                <a:tab pos="4914900" algn="l"/>
                <a:tab pos="5372100" algn="l"/>
                <a:tab pos="5829300" algn="l"/>
                <a:tab pos="6286500" algn="l"/>
                <a:tab pos="6743700" algn="l"/>
                <a:tab pos="7200900" algn="l"/>
                <a:tab pos="7658100" algn="l"/>
                <a:tab pos="8115300" algn="l"/>
                <a:tab pos="8572500" algn="l"/>
                <a:tab pos="9029700" algn="l"/>
                <a:tab pos="9486900" algn="l"/>
              </a:tabLst>
              <a:defRPr>
                <a:solidFill>
                  <a:srgbClr val="000000"/>
                </a:solidFill>
                <a:latin typeface="Arial" panose="020B0604020202020204" pitchFamily="34" charset="0"/>
                <a:ea typeface="Lucida Sans Unicode" panose="020B0602030504020204" pitchFamily="34" charset="0"/>
                <a:cs typeface="Lucida Sans Unicode" panose="020B0602030504020204" pitchFamily="34" charset="0"/>
              </a:defRPr>
            </a:lvl3pPr>
            <a:lvl4pPr>
              <a:tabLst>
                <a:tab pos="342900" algn="l"/>
                <a:tab pos="800100" algn="l"/>
                <a:tab pos="1257300" algn="l"/>
                <a:tab pos="1714500" algn="l"/>
                <a:tab pos="2171700" algn="l"/>
                <a:tab pos="2628900" algn="l"/>
                <a:tab pos="3086100" algn="l"/>
                <a:tab pos="3543300" algn="l"/>
                <a:tab pos="4000500" algn="l"/>
                <a:tab pos="4457700" algn="l"/>
                <a:tab pos="4914900" algn="l"/>
                <a:tab pos="5372100" algn="l"/>
                <a:tab pos="5829300" algn="l"/>
                <a:tab pos="6286500" algn="l"/>
                <a:tab pos="6743700" algn="l"/>
                <a:tab pos="7200900" algn="l"/>
                <a:tab pos="7658100" algn="l"/>
                <a:tab pos="8115300" algn="l"/>
                <a:tab pos="8572500" algn="l"/>
                <a:tab pos="9029700" algn="l"/>
                <a:tab pos="9486900" algn="l"/>
              </a:tabLst>
              <a:defRPr>
                <a:solidFill>
                  <a:srgbClr val="000000"/>
                </a:solidFill>
                <a:latin typeface="Arial" panose="020B0604020202020204" pitchFamily="34" charset="0"/>
                <a:ea typeface="Lucida Sans Unicode" panose="020B0602030504020204" pitchFamily="34" charset="0"/>
                <a:cs typeface="Lucida Sans Unicode" panose="020B0602030504020204" pitchFamily="34" charset="0"/>
              </a:defRPr>
            </a:lvl4pPr>
            <a:lvl5pPr>
              <a:tabLst>
                <a:tab pos="342900" algn="l"/>
                <a:tab pos="800100" algn="l"/>
                <a:tab pos="1257300" algn="l"/>
                <a:tab pos="1714500" algn="l"/>
                <a:tab pos="2171700" algn="l"/>
                <a:tab pos="2628900" algn="l"/>
                <a:tab pos="3086100" algn="l"/>
                <a:tab pos="3543300" algn="l"/>
                <a:tab pos="4000500" algn="l"/>
                <a:tab pos="4457700" algn="l"/>
                <a:tab pos="4914900" algn="l"/>
                <a:tab pos="5372100" algn="l"/>
                <a:tab pos="5829300" algn="l"/>
                <a:tab pos="6286500" algn="l"/>
                <a:tab pos="6743700" algn="l"/>
                <a:tab pos="7200900" algn="l"/>
                <a:tab pos="7658100" algn="l"/>
                <a:tab pos="8115300" algn="l"/>
                <a:tab pos="8572500" algn="l"/>
                <a:tab pos="9029700" algn="l"/>
                <a:tab pos="9486900" algn="l"/>
              </a:tabLst>
              <a:defRPr>
                <a:solidFill>
                  <a:srgbClr val="000000"/>
                </a:solidFill>
                <a:latin typeface="Arial" panose="020B0604020202020204" pitchFamily="34" charset="0"/>
                <a:ea typeface="Lucida Sans Unicode" panose="020B0602030504020204" pitchFamily="34" charset="0"/>
                <a:cs typeface="Lucida Sans Unicode" panose="020B0602030504020204" pitchFamily="34" charset="0"/>
              </a:defRPr>
            </a:lvl5pPr>
            <a:lvl6pPr marL="2514600" indent="-228600" defTabSz="457200" fontAlgn="base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342900" algn="l"/>
                <a:tab pos="800100" algn="l"/>
                <a:tab pos="1257300" algn="l"/>
                <a:tab pos="1714500" algn="l"/>
                <a:tab pos="2171700" algn="l"/>
                <a:tab pos="2628900" algn="l"/>
                <a:tab pos="3086100" algn="l"/>
                <a:tab pos="3543300" algn="l"/>
                <a:tab pos="4000500" algn="l"/>
                <a:tab pos="4457700" algn="l"/>
                <a:tab pos="4914900" algn="l"/>
                <a:tab pos="5372100" algn="l"/>
                <a:tab pos="5829300" algn="l"/>
                <a:tab pos="6286500" algn="l"/>
                <a:tab pos="6743700" algn="l"/>
                <a:tab pos="7200900" algn="l"/>
                <a:tab pos="7658100" algn="l"/>
                <a:tab pos="8115300" algn="l"/>
                <a:tab pos="8572500" algn="l"/>
                <a:tab pos="9029700" algn="l"/>
                <a:tab pos="9486900" algn="l"/>
              </a:tabLst>
              <a:defRPr>
                <a:solidFill>
                  <a:srgbClr val="000000"/>
                </a:solidFill>
                <a:latin typeface="Arial" panose="020B0604020202020204" pitchFamily="34" charset="0"/>
                <a:ea typeface="Lucida Sans Unicode" panose="020B0602030504020204" pitchFamily="34" charset="0"/>
                <a:cs typeface="Lucida Sans Unicode" panose="020B0602030504020204" pitchFamily="34" charset="0"/>
              </a:defRPr>
            </a:lvl6pPr>
            <a:lvl7pPr marL="2971800" indent="-228600" defTabSz="457200" fontAlgn="base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342900" algn="l"/>
                <a:tab pos="800100" algn="l"/>
                <a:tab pos="1257300" algn="l"/>
                <a:tab pos="1714500" algn="l"/>
                <a:tab pos="2171700" algn="l"/>
                <a:tab pos="2628900" algn="l"/>
                <a:tab pos="3086100" algn="l"/>
                <a:tab pos="3543300" algn="l"/>
                <a:tab pos="4000500" algn="l"/>
                <a:tab pos="4457700" algn="l"/>
                <a:tab pos="4914900" algn="l"/>
                <a:tab pos="5372100" algn="l"/>
                <a:tab pos="5829300" algn="l"/>
                <a:tab pos="6286500" algn="l"/>
                <a:tab pos="6743700" algn="l"/>
                <a:tab pos="7200900" algn="l"/>
                <a:tab pos="7658100" algn="l"/>
                <a:tab pos="8115300" algn="l"/>
                <a:tab pos="8572500" algn="l"/>
                <a:tab pos="9029700" algn="l"/>
                <a:tab pos="9486900" algn="l"/>
              </a:tabLst>
              <a:defRPr>
                <a:solidFill>
                  <a:srgbClr val="000000"/>
                </a:solidFill>
                <a:latin typeface="Arial" panose="020B0604020202020204" pitchFamily="34" charset="0"/>
                <a:ea typeface="Lucida Sans Unicode" panose="020B0602030504020204" pitchFamily="34" charset="0"/>
                <a:cs typeface="Lucida Sans Unicode" panose="020B0602030504020204" pitchFamily="34" charset="0"/>
              </a:defRPr>
            </a:lvl7pPr>
            <a:lvl8pPr marL="3429000" indent="-228600" defTabSz="457200" fontAlgn="base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342900" algn="l"/>
                <a:tab pos="800100" algn="l"/>
                <a:tab pos="1257300" algn="l"/>
                <a:tab pos="1714500" algn="l"/>
                <a:tab pos="2171700" algn="l"/>
                <a:tab pos="2628900" algn="l"/>
                <a:tab pos="3086100" algn="l"/>
                <a:tab pos="3543300" algn="l"/>
                <a:tab pos="4000500" algn="l"/>
                <a:tab pos="4457700" algn="l"/>
                <a:tab pos="4914900" algn="l"/>
                <a:tab pos="5372100" algn="l"/>
                <a:tab pos="5829300" algn="l"/>
                <a:tab pos="6286500" algn="l"/>
                <a:tab pos="6743700" algn="l"/>
                <a:tab pos="7200900" algn="l"/>
                <a:tab pos="7658100" algn="l"/>
                <a:tab pos="8115300" algn="l"/>
                <a:tab pos="8572500" algn="l"/>
                <a:tab pos="9029700" algn="l"/>
                <a:tab pos="9486900" algn="l"/>
              </a:tabLst>
              <a:defRPr>
                <a:solidFill>
                  <a:srgbClr val="000000"/>
                </a:solidFill>
                <a:latin typeface="Arial" panose="020B0604020202020204" pitchFamily="34" charset="0"/>
                <a:ea typeface="Lucida Sans Unicode" panose="020B0602030504020204" pitchFamily="34" charset="0"/>
                <a:cs typeface="Lucida Sans Unicode" panose="020B0602030504020204" pitchFamily="34" charset="0"/>
              </a:defRPr>
            </a:lvl8pPr>
            <a:lvl9pPr marL="3886200" indent="-228600" defTabSz="457200" fontAlgn="base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342900" algn="l"/>
                <a:tab pos="800100" algn="l"/>
                <a:tab pos="1257300" algn="l"/>
                <a:tab pos="1714500" algn="l"/>
                <a:tab pos="2171700" algn="l"/>
                <a:tab pos="2628900" algn="l"/>
                <a:tab pos="3086100" algn="l"/>
                <a:tab pos="3543300" algn="l"/>
                <a:tab pos="4000500" algn="l"/>
                <a:tab pos="4457700" algn="l"/>
                <a:tab pos="4914900" algn="l"/>
                <a:tab pos="5372100" algn="l"/>
                <a:tab pos="5829300" algn="l"/>
                <a:tab pos="6286500" algn="l"/>
                <a:tab pos="6743700" algn="l"/>
                <a:tab pos="7200900" algn="l"/>
                <a:tab pos="7658100" algn="l"/>
                <a:tab pos="8115300" algn="l"/>
                <a:tab pos="8572500" algn="l"/>
                <a:tab pos="9029700" algn="l"/>
                <a:tab pos="9486900" algn="l"/>
              </a:tabLst>
              <a:defRPr>
                <a:solidFill>
                  <a:srgbClr val="000000"/>
                </a:solidFill>
                <a:latin typeface="Arial" panose="020B0604020202020204" pitchFamily="34" charset="0"/>
                <a:ea typeface="Lucida Sans Unicode" panose="020B0602030504020204" pitchFamily="34" charset="0"/>
                <a:cs typeface="Lucida Sans Unicode" panose="020B0602030504020204" pitchFamily="34" charset="0"/>
              </a:defRPr>
            </a:lvl9pPr>
          </a:lstStyle>
          <a:p>
            <a:pPr>
              <a:spcBef>
                <a:spcPts val="1125"/>
              </a:spcBef>
              <a:spcAft>
                <a:spcPts val="1125"/>
              </a:spcAft>
              <a:buClrTx/>
              <a:buFontTx/>
              <a:buNone/>
            </a:pPr>
            <a:r>
              <a:rPr lang="en-US" altLang="en-US" dirty="0" smtClean="0">
                <a:latin typeface="Trebuchet MS" panose="020B0603020202020204" pitchFamily="34" charset="0"/>
              </a:rPr>
              <a:t>julia.kuosmanen@sis.uta.fi</a:t>
            </a:r>
            <a:endParaRPr lang="en-US" altLang="en-US" dirty="0">
              <a:latin typeface="Trebuchet MS" panose="020B0603020202020204" pitchFamily="34" charset="0"/>
            </a:endParaRPr>
          </a:p>
        </p:txBody>
      </p:sp>
      <p:pic>
        <p:nvPicPr>
          <p:cNvPr id="8" name="Picture 4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94704" y="4652963"/>
            <a:ext cx="1655763" cy="3746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pic>
        <p:nvPicPr>
          <p:cNvPr id="9" name="Picture 6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922108" y="4652963"/>
            <a:ext cx="1581150" cy="5143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89837970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1_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lnDef>
      <a:spPr>
        <a:ln>
          <a:tailEnd type="triangle" w="lg" len="lg"/>
        </a:ln>
      </a:spPr>
      <a:bodyPr/>
      <a:lstStyle/>
      <a:style>
        <a:lnRef idx="1">
          <a:schemeClr val="accent1"/>
        </a:lnRef>
        <a:fillRef idx="0">
          <a:schemeClr val="accent1"/>
        </a:fillRef>
        <a:effectRef idx="0">
          <a:schemeClr val="accent1"/>
        </a:effectRef>
        <a:fontRef idx="minor">
          <a:schemeClr val="tx1"/>
        </a:fontRef>
      </a:style>
    </a:lnDef>
  </a:objectDefaults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12154</TotalTime>
  <Words>1630</Words>
  <Application>Microsoft Office PowerPoint</Application>
  <PresentationFormat>On-screen Show (4:3)</PresentationFormat>
  <Paragraphs>200</Paragraphs>
  <Slides>27</Slides>
  <Notes>0</Notes>
  <HiddenSlides>0</HiddenSlides>
  <MMClips>0</MMClips>
  <ScaleCrop>false</ScaleCrop>
  <HeadingPairs>
    <vt:vector size="8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Embedded OLE Servers</vt:lpstr>
      </vt:variant>
      <vt:variant>
        <vt:i4>1</vt:i4>
      </vt:variant>
      <vt:variant>
        <vt:lpstr>Slide Titles</vt:lpstr>
      </vt:variant>
      <vt:variant>
        <vt:i4>27</vt:i4>
      </vt:variant>
    </vt:vector>
  </HeadingPairs>
  <TitlesOfParts>
    <vt:vector size="34" baseType="lpstr">
      <vt:lpstr>Arial</vt:lpstr>
      <vt:lpstr>Calibri</vt:lpstr>
      <vt:lpstr>Lucida Sans Unicode</vt:lpstr>
      <vt:lpstr>Tahoma</vt:lpstr>
      <vt:lpstr>Trebuchet MS</vt:lpstr>
      <vt:lpstr>1_Office Theme</vt:lpstr>
      <vt:lpstr>Bitmap Image</vt:lpstr>
      <vt:lpstr>Vision-based human-computer interaction  Julia Kuosmanen (publishes under name Gizatdinova)  Tampere Unit for Computer Human Interaction School of Information Sciences University of Tampere 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Content</vt:lpstr>
      <vt:lpstr>Tampere Unit for Computer Human Interaction</vt:lpstr>
      <vt:lpstr>Tampere Unit for Computer Human Interaction</vt:lpstr>
      <vt:lpstr>Tampere Unit for Computer Human Interaction</vt:lpstr>
      <vt:lpstr>Tampere Unit for Computer Human Interaction</vt:lpstr>
      <vt:lpstr>Tampere Unit for Computer Human Interaction</vt:lpstr>
      <vt:lpstr>Tampere Unit for Computer Human Interaction</vt:lpstr>
      <vt:lpstr>Post doc project / UCSB visit 2015  Vision-based user interfaces for hands-free text entry</vt:lpstr>
      <vt:lpstr>Vision-based user interfaces for hands-free text entry</vt:lpstr>
      <vt:lpstr>Vision-based user interfaces for hands-free text entry</vt:lpstr>
      <vt:lpstr>Vision-based user interfaces for hands-free text entry</vt:lpstr>
      <vt:lpstr>Vision-based user interfaces for hands-free text entry</vt:lpstr>
      <vt:lpstr>Vision-based user interfaces for hands-free text entry</vt:lpstr>
      <vt:lpstr>Vision-based user interfaces for hands-free text entry</vt:lpstr>
      <vt:lpstr>Vision-based user interfaces for hands-free text entry</vt:lpstr>
      <vt:lpstr>Vision-based user interfaces for hands-free text entry</vt:lpstr>
      <vt:lpstr>Vision-based user interfaces for hands-free text entry</vt:lpstr>
      <vt:lpstr>Vision-based user interfaces for hands-free text entry</vt:lpstr>
      <vt:lpstr>Vision-based user interfaces for hands-free text entry</vt:lpstr>
      <vt:lpstr>Vision-based user interfaces for hands-free text entry</vt:lpstr>
      <vt:lpstr>PowerPoint Presentation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Maria</dc:creator>
  <cp:lastModifiedBy>Yulia Gizatdinova</cp:lastModifiedBy>
  <cp:revision>671</cp:revision>
  <cp:lastPrinted>2012-06-11T19:21:46Z</cp:lastPrinted>
  <dcterms:created xsi:type="dcterms:W3CDTF">2012-03-28T10:46:18Z</dcterms:created>
  <dcterms:modified xsi:type="dcterms:W3CDTF">2015-01-30T07:19:20Z</dcterms:modified>
</cp:coreProperties>
</file>