
<file path=[Content_Types].xml><?xml version="1.0" encoding="utf-8"?>
<Types xmlns="http://schemas.openxmlformats.org/package/2006/content-types">
  <Override PartName="/ppt/slides/slide45.xml" ContentType="application/vnd.openxmlformats-officedocument.presentationml.slide+xml"/>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Override PartName="/ppt/slides/slide41.xml" ContentType="application/vnd.openxmlformats-officedocument.presentationml.slide+xml"/>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Override PartName="/ppt/slides/slide38.xml" ContentType="application/vnd.openxmlformats-officedocument.presentationml.slide+xml"/>
  <Default Extension="rels" ContentType="application/vnd.openxmlformats-package.relationships+xml"/>
  <Override PartName="/ppt/slides/slide10.xml" ContentType="application/vnd.openxmlformats-officedocument.presentationml.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slides/slide26.xml" ContentType="application/vnd.openxmlformats-officedocument.presentationml.slide+xml"/>
  <Override PartName="/ppt/slides/slide34.xml" ContentType="application/vnd.openxmlformats-officedocument.presentationml.slide+xml"/>
  <Default Extension="jpeg" ContentType="image/jpeg"/>
  <Override PartName="/ppt/theme/theme2.xml" ContentType="application/vnd.openxmlformats-officedocument.theme+xml"/>
  <Override PartName="/ppt/slideLayouts/slideLayout1.xml" ContentType="application/vnd.openxmlformats-officedocument.presentationml.slideLayout+xml"/>
  <Override PartName="/docProps/app.xml" ContentType="application/vnd.openxmlformats-officedocument.extended-properties+xml"/>
  <Override PartName="/ppt/slides/slide22.xml" ContentType="application/vnd.openxmlformats-officedocument.presentationml.slide+xml"/>
  <Override PartName="/ppt/slides/slide30.xml" ContentType="application/vnd.openxmlformats-officedocument.presentationml.slide+xml"/>
  <Override PartName="/ppt/slides/slide46.xml" ContentType="application/vnd.openxmlformats-officedocument.presentationml.slide+xml"/>
  <Default Extension="xml" ContentType="application/xml"/>
  <Override PartName="/ppt/slides/slide19.xml" ContentType="application/vnd.openxmlformats-officedocument.presentationml.slide+xml"/>
  <Override PartName="/ppt/notesSlides/notesSlide5.xml" ContentType="application/vnd.openxmlformats-officedocument.presentationml.notesSlide+xml"/>
  <Override PartName="/ppt/tableStyles.xml" ContentType="application/vnd.openxmlformats-officedocument.presentationml.tableStyles+xml"/>
  <Override PartName="/ppt/slides/slide42.xml" ContentType="application/vnd.openxmlformats-officedocument.presentationml.slide+xml"/>
  <Override PartName="/ppt/slides/slide15.xml" ContentType="application/vnd.openxmlformats-officedocument.presentationml.slide+xml"/>
  <Override PartName="/ppt/notesSlides/notesSlide1.xml" ContentType="application/vnd.openxmlformats-officedocument.presentationml.notesSlide+xml"/>
  <Override PartName="/ppt/slides/slide6.xml" ContentType="application/vnd.openxmlformats-officedocument.presentationml.slide+xml"/>
  <Override PartName="/ppt/slides/slide39.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slides/slide27.xml" ContentType="application/vnd.openxmlformats-officedocument.presentationml.slide+xml"/>
  <Override PartName="/ppt/slides/slide35.xml" ContentType="application/vnd.openxmlformats-officedocument.presentationml.slide+xml"/>
  <Override PartName="/ppt/slides/slide2.xml" ContentType="application/vnd.openxmlformats-officedocument.presentationml.slide+xml"/>
  <Default Extension="png" ContentType="image/png"/>
  <Override PartName="/ppt/slideLayouts/slideLayout2.xml" ContentType="application/vnd.openxmlformats-officedocument.presentationml.slideLayout+xml"/>
  <Override PartName="/ppt/slides/slide23.xml" ContentType="application/vnd.openxmlformats-officedocument.presentationml.slide+xml"/>
  <Override PartName="/ppt/slides/slide31.xml" ContentType="application/vnd.openxmlformats-officedocument.presentationml.slide+xml"/>
  <Override PartName="/ppt/media/audio1.bin" ContentType="audio/unknown"/>
  <Override PartName="/ppt/slides/slide47.xml" ContentType="application/vnd.openxmlformats-officedocument.presentationml.slide+xml"/>
  <Override PartName="/ppt/notesSlides/notesSlide6.xml" ContentType="application/vnd.openxmlformats-officedocument.presentationml.notesSlide+xml"/>
  <Override PartName="/ppt/slides/slide43.xml" ContentType="application/vnd.openxmlformats-officedocument.presentationml.slide+xml"/>
  <Override PartName="/ppt/slides/slide16.xml" ContentType="application/vnd.openxmlformats-officedocument.presentationml.slide+xml"/>
  <Override PartName="/ppt/notesSlides/notesSlide2.xml" ContentType="application/vnd.openxmlformats-officedocument.presentationml.notes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28.xml" ContentType="application/vnd.openxmlformats-officedocument.presentationml.slide+xml"/>
  <Override PartName="/ppt/slides/slide36.xml" ContentType="application/vnd.openxmlformats-officedocument.presentationml.slide+xml"/>
  <Override PartName="/ppt/slideLayouts/slideLayout3.xml" ContentType="application/vnd.openxmlformats-officedocument.presentationml.slideLayout+xml"/>
  <Override PartName="/ppt/slides/slide24.xml" ContentType="application/vnd.openxmlformats-officedocument.presentationml.slide+xml"/>
  <Override PartName="/ppt/slides/slide32.xml" ContentType="application/vnd.openxmlformats-officedocument.presentationml.slide+xml"/>
  <Override PartName="/ppt/slides/slide48.xml" ContentType="application/vnd.openxmlformats-officedocument.presentationml.slide+xml"/>
  <Override PartName="/ppt/slides/slide20.xml" ContentType="application/vnd.openxmlformats-officedocument.presentationml.slide+xml"/>
  <Override PartName="/ppt/notesSlides/notesSlide7.xml" ContentType="application/vnd.openxmlformats-officedocument.presentationml.notesSlide+xml"/>
  <Override PartName="/ppt/slides/slide44.xml" ContentType="application/vnd.openxmlformats-officedocument.presentationml.slide+xml"/>
  <Override PartName="/ppt/slides/slide17.xml" ContentType="application/vnd.openxmlformats-officedocument.presentationml.slide+xml"/>
  <Override PartName="/ppt/notesSlides/notesSlide3.xml" ContentType="application/vnd.openxmlformats-officedocument.presentationml.notesSlide+xml"/>
  <Override PartName="/ppt/slides/slide8.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s/slide37.xml" ContentType="application/vnd.openxmlformats-officedocument.presentationml.slide+xml"/>
  <Override PartName="/ppt/slides/slide29.xml" ContentType="application/vnd.openxmlformats-officedocument.presentationml.slide+xml"/>
  <Override PartName="/ppt/slideLayouts/slideLayout4.xml" ContentType="application/vnd.openxmlformats-officedocument.presentationml.slideLayout+xml"/>
  <Override PartName="/ppt/slides/slide25.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r:id="rId1"/>
  </p:sldMasterIdLst>
  <p:notesMasterIdLst>
    <p:notesMasterId r:id="rId50"/>
  </p:notesMasterIdLst>
  <p:sldIdLst>
    <p:sldId id="256" r:id="rId2"/>
    <p:sldId id="257" r:id="rId3"/>
    <p:sldId id="258" r:id="rId4"/>
    <p:sldId id="271" r:id="rId5"/>
    <p:sldId id="272" r:id="rId6"/>
    <p:sldId id="268" r:id="rId7"/>
    <p:sldId id="273" r:id="rId8"/>
    <p:sldId id="274" r:id="rId9"/>
    <p:sldId id="279" r:id="rId10"/>
    <p:sldId id="280" r:id="rId11"/>
    <p:sldId id="269" r:id="rId12"/>
    <p:sldId id="27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4" r:id="rId26"/>
    <p:sldId id="295" r:id="rId27"/>
    <p:sldId id="296" r:id="rId28"/>
    <p:sldId id="293" r:id="rId29"/>
    <p:sldId id="297" r:id="rId30"/>
    <p:sldId id="298" r:id="rId31"/>
    <p:sldId id="299" r:id="rId32"/>
    <p:sldId id="312" r:id="rId33"/>
    <p:sldId id="300" r:id="rId34"/>
    <p:sldId id="301" r:id="rId35"/>
    <p:sldId id="302" r:id="rId36"/>
    <p:sldId id="303" r:id="rId37"/>
    <p:sldId id="275" r:id="rId38"/>
    <p:sldId id="276" r:id="rId39"/>
    <p:sldId id="277" r:id="rId40"/>
    <p:sldId id="278" r:id="rId41"/>
    <p:sldId id="311" r:id="rId42"/>
    <p:sldId id="304" r:id="rId43"/>
    <p:sldId id="305" r:id="rId44"/>
    <p:sldId id="306" r:id="rId45"/>
    <p:sldId id="307" r:id="rId46"/>
    <p:sldId id="308" r:id="rId47"/>
    <p:sldId id="309" r:id="rId48"/>
    <p:sldId id="310"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15620"/>
    <p:restoredTop sz="94660"/>
  </p:normalViewPr>
  <p:slideViewPr>
    <p:cSldViewPr snapToObjects="1">
      <p:cViewPr varScale="1">
        <p:scale>
          <a:sx n="126" d="100"/>
          <a:sy n="126" d="100"/>
        </p:scale>
        <p:origin x="-384" y="-10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notesMaster" Target="notesMasters/notesMaster1.xml"/><Relationship Id="rId51" Type="http://schemas.openxmlformats.org/officeDocument/2006/relationships/printerSettings" Target="printerSettings/printerSettings1.bin"/><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E04F25-B886-AD4C-AD60-3186A5F90947}" type="datetimeFigureOut">
              <a:rPr lang="en-US" smtClean="0"/>
              <a:t>1/26/12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91C044-049A-D54A-A864-125996FA32C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$17.99 on Amazon</a:t>
            </a:r>
            <a:endParaRPr lang="en-US" dirty="0"/>
          </a:p>
        </p:txBody>
      </p:sp>
      <p:sp>
        <p:nvSpPr>
          <p:cNvPr id="4" name="Slide Number Placeholder 3"/>
          <p:cNvSpPr>
            <a:spLocks noGrp="1"/>
          </p:cNvSpPr>
          <p:nvPr>
            <p:ph type="sldNum" sz="quarter" idx="10"/>
          </p:nvPr>
        </p:nvSpPr>
        <p:spPr/>
        <p:txBody>
          <a:bodyPr/>
          <a:lstStyle/>
          <a:p>
            <a:fld id="{6291C044-049A-D54A-A864-125996FA32CE}"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B4058A-AD6F-8F4F-9E95-7925CFAA96F7}" type="slidenum">
              <a:rPr lang="en-GB"/>
              <a:pPr/>
              <a:t>6</a:t>
            </a:fld>
            <a:endParaRPr lang="en-GB"/>
          </a:p>
        </p:txBody>
      </p:sp>
      <p:sp>
        <p:nvSpPr>
          <p:cNvPr id="25602" name="Rectangle 2"/>
          <p:cNvSpPr>
            <a:spLocks noRot="1" noChangeArrowheads="1" noTextEdit="1"/>
          </p:cNvSpPr>
          <p:nvPr>
            <p:ph type="sldImg"/>
          </p:nvPr>
        </p:nvSpPr>
        <p:spPr>
          <a:ln/>
        </p:spPr>
      </p:sp>
      <p:sp>
        <p:nvSpPr>
          <p:cNvPr id="25603" name="Rectangle 3"/>
          <p:cNvSpPr>
            <a:spLocks noGrp="1" noChangeArrowheads="1"/>
          </p:cNvSpPr>
          <p:nvPr>
            <p:ph type="body" idx="1"/>
          </p:nvPr>
        </p:nvSpPr>
        <p:spPr>
          <a:xfrm>
            <a:off x="914400" y="4343400"/>
            <a:ext cx="5029200" cy="4114800"/>
          </a:xfrm>
        </p:spPr>
        <p:txBody>
          <a:bodyPr/>
          <a:lstStyle/>
          <a:p>
            <a:endParaRPr lang="en-US"/>
          </a:p>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57E611-3782-2D44-B6F6-A949D68FE766}" type="slidenum">
              <a:rPr lang="en-GB"/>
              <a:pPr/>
              <a:t>11</a:t>
            </a:fld>
            <a:endParaRPr lang="en-GB"/>
          </a:p>
        </p:txBody>
      </p:sp>
      <p:sp>
        <p:nvSpPr>
          <p:cNvPr id="33794" name="Rectangle 2"/>
          <p:cNvSpPr>
            <a:spLocks noRot="1" noChangeArrowheads="1" noTextEdit="1"/>
          </p:cNvSpPr>
          <p:nvPr>
            <p:ph type="sldImg"/>
          </p:nvPr>
        </p:nvSpPr>
        <p:spPr>
          <a:ln/>
        </p:spPr>
      </p:sp>
      <p:sp>
        <p:nvSpPr>
          <p:cNvPr id="33795" name="Rectangle 3"/>
          <p:cNvSpPr>
            <a:spLocks noGrp="1" noChangeArrowheads="1"/>
          </p:cNvSpPr>
          <p:nvPr>
            <p:ph type="body" idx="1"/>
          </p:nvPr>
        </p:nvSpPr>
        <p:spPr>
          <a:xfrm>
            <a:off x="914400" y="4343400"/>
            <a:ext cx="5029200" cy="4114800"/>
          </a:xfrm>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2C104F-A626-D64C-9267-852B63F8E822}" type="slidenum">
              <a:rPr lang="en-GB"/>
              <a:pPr/>
              <a:t>12</a:t>
            </a:fld>
            <a:endParaRPr lang="en-GB"/>
          </a:p>
        </p:txBody>
      </p:sp>
      <p:sp>
        <p:nvSpPr>
          <p:cNvPr id="37890" name="Rectangle 2"/>
          <p:cNvSpPr>
            <a:spLocks noRot="1" noChangeArrowheads="1" noTextEdit="1"/>
          </p:cNvSpPr>
          <p:nvPr>
            <p:ph type="sldImg"/>
          </p:nvPr>
        </p:nvSpPr>
        <p:spPr>
          <a:ln/>
        </p:spPr>
      </p:sp>
      <p:sp>
        <p:nvSpPr>
          <p:cNvPr id="37891" name="Rectangle 3"/>
          <p:cNvSpPr>
            <a:spLocks noGrp="1" noChangeArrowheads="1"/>
          </p:cNvSpPr>
          <p:nvPr>
            <p:ph type="body" idx="1"/>
          </p:nvPr>
        </p:nvSpPr>
        <p:spPr>
          <a:xfrm>
            <a:off x="914400" y="4343400"/>
            <a:ext cx="5029200" cy="4114800"/>
          </a:xfrm>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Speculative papers</a:t>
            </a:r>
            <a:endParaRPr lang="en-US" dirty="0"/>
          </a:p>
        </p:txBody>
      </p:sp>
      <p:sp>
        <p:nvSpPr>
          <p:cNvPr id="4" name="Slide Number Placeholder 3"/>
          <p:cNvSpPr>
            <a:spLocks noGrp="1"/>
          </p:cNvSpPr>
          <p:nvPr>
            <p:ph type="sldNum" sz="quarter" idx="10"/>
          </p:nvPr>
        </p:nvSpPr>
        <p:spPr/>
        <p:txBody>
          <a:bodyPr/>
          <a:lstStyle/>
          <a:p>
            <a:fld id="{6291C044-049A-D54A-A864-125996FA32CE}" type="slidenum">
              <a:rPr lang="en-US" smtClean="0"/>
              <a:t>29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Background research review</a:t>
            </a:r>
            <a:endParaRPr lang="en-US" dirty="0"/>
          </a:p>
        </p:txBody>
      </p:sp>
      <p:sp>
        <p:nvSpPr>
          <p:cNvPr id="4" name="Slide Number Placeholder 3"/>
          <p:cNvSpPr>
            <a:spLocks noGrp="1"/>
          </p:cNvSpPr>
          <p:nvPr>
            <p:ph type="sldNum" sz="quarter" idx="10"/>
          </p:nvPr>
        </p:nvSpPr>
        <p:spPr/>
        <p:txBody>
          <a:bodyPr/>
          <a:lstStyle/>
          <a:p>
            <a:fld id="{6291C044-049A-D54A-A864-125996FA32CE}" type="slidenum">
              <a:rPr lang="en-US" smtClean="0"/>
              <a:t>33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24.46@amazon</a:t>
            </a:r>
            <a:endParaRPr lang="en-US" dirty="0"/>
          </a:p>
        </p:txBody>
      </p:sp>
      <p:sp>
        <p:nvSpPr>
          <p:cNvPr id="4" name="Slide Number Placeholder 3"/>
          <p:cNvSpPr>
            <a:spLocks noGrp="1"/>
          </p:cNvSpPr>
          <p:nvPr>
            <p:ph type="sldNum" sz="quarter" idx="10"/>
          </p:nvPr>
        </p:nvSpPr>
        <p:spPr/>
        <p:txBody>
          <a:bodyPr/>
          <a:lstStyle/>
          <a:p>
            <a:fld id="{6291C044-049A-D54A-A864-125996FA32CE}" type="slidenum">
              <a:rPr lang="en-US" smtClean="0"/>
              <a:t>38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5EB49AF-8DB4-DD47-A072-FEB26D79D5A4}" type="datetimeFigureOut">
              <a:rPr lang="en-US" smtClean="0"/>
              <a:t>1/26/12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EB49AF-8DB4-DD47-A072-FEB26D79D5A4}" type="datetimeFigureOut">
              <a:rPr lang="en-US" smtClean="0"/>
              <a:t>1/26/12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5EB49AF-8DB4-DD47-A072-FEB26D79D5A4}" type="datetimeFigureOut">
              <a:rPr lang="en-US" smtClean="0"/>
              <a:t>1/26/12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5EB49AF-8DB4-DD47-A072-FEB26D79D5A4}" type="datetimeFigureOut">
              <a:rPr lang="en-US" smtClean="0"/>
              <a:t>1/26/12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5EB49AF-8DB4-DD47-A072-FEB26D79D5A4}" type="datetimeFigureOut">
              <a:rPr lang="en-US" smtClean="0"/>
              <a:t>1/26/12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5EB49AF-8DB4-DD47-A072-FEB26D79D5A4}" type="datetimeFigureOut">
              <a:rPr lang="en-US" smtClean="0"/>
              <a:t>1/26/12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EB49AF-8DB4-DD47-A072-FEB26D79D5A4}" type="datetimeFigureOut">
              <a:rPr lang="en-US" smtClean="0"/>
              <a:t>1/26/12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EB49AF-8DB4-DD47-A072-FEB26D79D5A4}" type="datetimeFigureOut">
              <a:rPr lang="en-US" smtClean="0"/>
              <a:t>1/26/12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EB49AF-8DB4-DD47-A072-FEB26D79D5A4}" type="datetimeFigureOut">
              <a:rPr lang="en-US" smtClean="0"/>
              <a:t>1/26/12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EB49AF-8DB4-DD47-A072-FEB26D79D5A4}" type="datetimeFigureOut">
              <a:rPr lang="en-US" smtClean="0"/>
              <a:t>1/26/12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EB49AF-8DB4-DD47-A072-FEB26D79D5A4}" type="datetimeFigureOut">
              <a:rPr lang="en-US" smtClean="0"/>
              <a:t>1/26/12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A47CB-5DA6-DA46-B192-A6D9530532C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EB49AF-8DB4-DD47-A072-FEB26D79D5A4}" type="datetimeFigureOut">
              <a:rPr lang="en-US" smtClean="0"/>
              <a:t>1/26/12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DA47CB-5DA6-DA46-B192-A6D9530532C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audio1.bin"/><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7" Type="http://schemas.openxmlformats.org/officeDocument/2006/relationships/image" Target="../media/image8.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2.xml.rels><?xml version="1.0" encoding="UTF-8" standalone="yes"?>
<Relationships xmlns="http://schemas.openxmlformats.org/package/2006/relationships"><Relationship Id="rId3" Type="http://schemas.openxmlformats.org/officeDocument/2006/relationships/audio" Target="../media/audio1.bin"/><Relationship Id="rId4"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Navigating The Peer Review Process.</a:t>
            </a:r>
            <a:endParaRPr lang="en-US" dirty="0"/>
          </a:p>
        </p:txBody>
      </p:sp>
      <p:sp>
        <p:nvSpPr>
          <p:cNvPr id="3" name="Subtitle 2"/>
          <p:cNvSpPr>
            <a:spLocks noGrp="1"/>
          </p:cNvSpPr>
          <p:nvPr>
            <p:ph type="subTitle" idx="1"/>
          </p:nvPr>
        </p:nvSpPr>
        <p:spPr>
          <a:xfrm>
            <a:off x="1143000" y="4114800"/>
            <a:ext cx="6629400" cy="1752600"/>
          </a:xfrm>
        </p:spPr>
        <p:txBody>
          <a:bodyPr>
            <a:normAutofit fontScale="85000" lnSpcReduction="10000"/>
          </a:bodyPr>
          <a:lstStyle/>
          <a:p>
            <a:r>
              <a:rPr lang="en-US" dirty="0" smtClean="0"/>
              <a:t>John O’Donovan</a:t>
            </a:r>
          </a:p>
          <a:p>
            <a:endParaRPr lang="en-US" dirty="0" smtClean="0"/>
          </a:p>
          <a:p>
            <a:r>
              <a:rPr lang="en-US" dirty="0" smtClean="0"/>
              <a:t>Four Eyes Lab Lunch Seminar,   Jan 26</a:t>
            </a:r>
            <a:r>
              <a:rPr lang="en-US" baseline="30000" dirty="0" smtClean="0"/>
              <a:t>th</a:t>
            </a:r>
            <a:r>
              <a:rPr lang="en-US" dirty="0" smtClean="0"/>
              <a:t> 2012 </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		</a:t>
            </a:r>
            <a:endParaRPr lang="en-US" dirty="0"/>
          </a:p>
        </p:txBody>
      </p:sp>
      <p:sp>
        <p:nvSpPr>
          <p:cNvPr id="3" name="Content Placeholder 2"/>
          <p:cNvSpPr>
            <a:spLocks noGrp="1"/>
          </p:cNvSpPr>
          <p:nvPr>
            <p:ph idx="1"/>
          </p:nvPr>
        </p:nvSpPr>
        <p:spPr>
          <a:xfrm>
            <a:off x="457200" y="1417638"/>
            <a:ext cx="4191000" cy="4876800"/>
          </a:xfrm>
        </p:spPr>
        <p:txBody>
          <a:bodyPr>
            <a:normAutofit fontScale="70000" lnSpcReduction="20000"/>
          </a:bodyPr>
          <a:lstStyle/>
          <a:p>
            <a:r>
              <a:rPr lang="en-US" dirty="0" smtClean="0"/>
              <a:t>Part 1:  The peer review process</a:t>
            </a:r>
          </a:p>
          <a:p>
            <a:pPr>
              <a:buNone/>
            </a:pPr>
            <a:endParaRPr lang="en-US" dirty="0" smtClean="0"/>
          </a:p>
          <a:p>
            <a:pPr>
              <a:buNone/>
            </a:pPr>
            <a:endParaRPr lang="en-US" dirty="0" smtClean="0"/>
          </a:p>
          <a:p>
            <a:r>
              <a:rPr lang="en-US" dirty="0" smtClean="0"/>
              <a:t>Part 2:  Examples.  From a "diverse cross-section” of our lab team!   &gt;&gt;&gt;&gt;&gt;&gt;&gt;&gt;&gt;&gt;&gt;&gt;&gt;</a:t>
            </a:r>
          </a:p>
          <a:p>
            <a:endParaRPr lang="en-US" dirty="0" smtClean="0"/>
          </a:p>
          <a:p>
            <a:pPr>
              <a:buNone/>
            </a:pPr>
            <a:endParaRPr lang="en-US" dirty="0" smtClean="0"/>
          </a:p>
          <a:p>
            <a:r>
              <a:rPr lang="en-US" dirty="0" smtClean="0"/>
              <a:t>Part 3: Writing a CS paper for peer review.  Partly inspired by “Writing for Computer Science” by Justin </a:t>
            </a:r>
            <a:r>
              <a:rPr lang="en-US" dirty="0" err="1" smtClean="0"/>
              <a:t>Zobel</a:t>
            </a:r>
            <a:r>
              <a:rPr lang="en-US" dirty="0" smtClean="0"/>
              <a:t>, (Springer 2004), partly pulled out of a slightly worn hat.</a:t>
            </a:r>
          </a:p>
          <a:p>
            <a:endParaRPr lang="en-US" dirty="0"/>
          </a:p>
        </p:txBody>
      </p:sp>
      <p:pic>
        <p:nvPicPr>
          <p:cNvPr id="5" name="Picture 4"/>
          <p:cNvPicPr>
            <a:picLocks noChangeAspect="1"/>
          </p:cNvPicPr>
          <p:nvPr/>
        </p:nvPicPr>
        <p:blipFill>
          <a:blip r:embed="rId3"/>
          <a:stretch>
            <a:fillRect/>
          </a:stretch>
        </p:blipFill>
        <p:spPr>
          <a:xfrm>
            <a:off x="5029200" y="3810000"/>
            <a:ext cx="2285999" cy="2844901"/>
          </a:xfrm>
          <a:prstGeom prst="rect">
            <a:avLst/>
          </a:prstGeom>
        </p:spPr>
      </p:pic>
      <p:pic>
        <p:nvPicPr>
          <p:cNvPr id="7" name="Picture 6"/>
          <p:cNvPicPr>
            <a:picLocks noChangeAspect="1"/>
          </p:cNvPicPr>
          <p:nvPr/>
        </p:nvPicPr>
        <p:blipFill>
          <a:blip r:embed="rId4"/>
          <a:stretch>
            <a:fillRect/>
          </a:stretch>
        </p:blipFill>
        <p:spPr>
          <a:xfrm>
            <a:off x="4648200" y="2362200"/>
            <a:ext cx="1953815" cy="1302543"/>
          </a:xfrm>
          <a:prstGeom prst="rect">
            <a:avLst/>
          </a:prstGeom>
        </p:spPr>
      </p:pic>
      <p:pic>
        <p:nvPicPr>
          <p:cNvPr id="8" name="Picture 7"/>
          <p:cNvPicPr>
            <a:picLocks noChangeAspect="1"/>
          </p:cNvPicPr>
          <p:nvPr/>
        </p:nvPicPr>
        <p:blipFill>
          <a:blip r:embed="rId5"/>
          <a:stretch>
            <a:fillRect/>
          </a:stretch>
        </p:blipFill>
        <p:spPr>
          <a:xfrm>
            <a:off x="6858000" y="1143000"/>
            <a:ext cx="1243330" cy="155416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1:  The Peer Review Process</a:t>
            </a:r>
            <a:endParaRPr lang="en-US" dirty="0"/>
          </a:p>
        </p:txBody>
      </p:sp>
      <p:pic>
        <p:nvPicPr>
          <p:cNvPr id="4" name="Picture 3"/>
          <p:cNvPicPr>
            <a:picLocks noChangeAspect="1"/>
          </p:cNvPicPr>
          <p:nvPr/>
        </p:nvPicPr>
        <p:blipFill>
          <a:blip r:embed="rId2"/>
          <a:stretch>
            <a:fillRect/>
          </a:stretch>
        </p:blipFill>
        <p:spPr>
          <a:xfrm>
            <a:off x="1397000" y="1417638"/>
            <a:ext cx="6350000" cy="452596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Ethics Issues</a:t>
            </a:r>
            <a:endParaRPr lang="en-US" dirty="0"/>
          </a:p>
        </p:txBody>
      </p:sp>
      <p:sp>
        <p:nvSpPr>
          <p:cNvPr id="3" name="Content Placeholder 2"/>
          <p:cNvSpPr>
            <a:spLocks noGrp="1"/>
          </p:cNvSpPr>
          <p:nvPr>
            <p:ph idx="1"/>
          </p:nvPr>
        </p:nvSpPr>
        <p:spPr>
          <a:xfrm>
            <a:off x="457200" y="1600200"/>
            <a:ext cx="5562600" cy="4525963"/>
          </a:xfrm>
        </p:spPr>
        <p:txBody>
          <a:bodyPr/>
          <a:lstStyle/>
          <a:p>
            <a:r>
              <a:rPr lang="en-US" dirty="0" smtClean="0"/>
              <a:t>Adapted from a long (52 pages of dense text) slide set by Sara Rockwell, Associate Dean for Scientific Affairs at Yale University.</a:t>
            </a:r>
            <a:endParaRPr lang="en-US" dirty="0"/>
          </a:p>
        </p:txBody>
      </p:sp>
      <p:pic>
        <p:nvPicPr>
          <p:cNvPr id="4" name="Picture 3"/>
          <p:cNvPicPr>
            <a:picLocks noChangeAspect="1"/>
          </p:cNvPicPr>
          <p:nvPr/>
        </p:nvPicPr>
        <p:blipFill>
          <a:blip r:embed="rId2"/>
          <a:stretch>
            <a:fillRect/>
          </a:stretch>
        </p:blipFill>
        <p:spPr>
          <a:xfrm>
            <a:off x="6248400" y="1752600"/>
            <a:ext cx="1852930" cy="231616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Peer Review</a:t>
            </a:r>
            <a:endParaRPr lang="en-US" dirty="0"/>
          </a:p>
        </p:txBody>
      </p:sp>
      <p:sp>
        <p:nvSpPr>
          <p:cNvPr id="4" name="Rectangle 3"/>
          <p:cNvSpPr>
            <a:spLocks noGrp="1" noChangeArrowheads="1"/>
          </p:cNvSpPr>
          <p:nvPr>
            <p:ph idx="1"/>
          </p:nvPr>
        </p:nvSpPr>
        <p:spPr/>
        <p:txBody>
          <a:bodyPr/>
          <a:lstStyle/>
          <a:p>
            <a:pPr>
              <a:lnSpc>
                <a:spcPct val="80000"/>
              </a:lnSpc>
            </a:pPr>
            <a:r>
              <a:rPr lang="en-US" sz="2800" dirty="0"/>
              <a:t>The peer review of scientific manuscripts is a cornerstone of </a:t>
            </a:r>
            <a:r>
              <a:rPr lang="en-US" sz="2800"/>
              <a:t>modern </a:t>
            </a:r>
            <a:r>
              <a:rPr lang="en-US" sz="2800" smtClean="0"/>
              <a:t>science. </a:t>
            </a:r>
            <a:endParaRPr lang="en-US" sz="2800" dirty="0"/>
          </a:p>
          <a:p>
            <a:pPr>
              <a:lnSpc>
                <a:spcPct val="80000"/>
              </a:lnSpc>
              <a:buFontTx/>
              <a:buNone/>
            </a:pPr>
            <a:endParaRPr lang="en-US" sz="2800" dirty="0"/>
          </a:p>
          <a:p>
            <a:pPr>
              <a:lnSpc>
                <a:spcPct val="80000"/>
              </a:lnSpc>
            </a:pPr>
            <a:r>
              <a:rPr lang="en-US" sz="2800" dirty="0"/>
              <a:t>Peer reviewed journals rely on expert and objective review by knowledgeable researchers to ensure the quality of the papers they publish.</a:t>
            </a:r>
          </a:p>
          <a:p>
            <a:pPr>
              <a:lnSpc>
                <a:spcPct val="80000"/>
              </a:lnSpc>
            </a:pPr>
            <a:endParaRPr lang="en-US" sz="2800" dirty="0"/>
          </a:p>
          <a:p>
            <a:pPr>
              <a:lnSpc>
                <a:spcPct val="80000"/>
              </a:lnSpc>
            </a:pPr>
            <a:r>
              <a:rPr lang="en-US" sz="2800" dirty="0"/>
              <a:t>The collective activities of the investigators who review manuscripts in a scientific discipline are critical to maintaining the standards of the journals and the field.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dirty="0" smtClean="0"/>
              <a:t>Acceptance Rates</a:t>
            </a:r>
            <a:endParaRPr lang="en-US" dirty="0"/>
          </a:p>
        </p:txBody>
      </p:sp>
      <p:sp>
        <p:nvSpPr>
          <p:cNvPr id="24579" name="Rectangle 3"/>
          <p:cNvSpPr>
            <a:spLocks noGrp="1" noChangeArrowheads="1"/>
          </p:cNvSpPr>
          <p:nvPr>
            <p:ph type="body" idx="1"/>
          </p:nvPr>
        </p:nvSpPr>
        <p:spPr>
          <a:xfrm>
            <a:off x="531813" y="1295400"/>
            <a:ext cx="7850187" cy="4749800"/>
          </a:xfrm>
          <a:noFill/>
        </p:spPr>
        <p:txBody>
          <a:bodyPr/>
          <a:lstStyle/>
          <a:p>
            <a:pPr marL="990600" lvl="1" indent="-533400">
              <a:buClr>
                <a:schemeClr val="tx1"/>
              </a:buClr>
              <a:buFont typeface="Arial" pitchFamily="-101" charset="0"/>
              <a:buNone/>
            </a:pPr>
            <a:endParaRPr lang="en-US" dirty="0" smtClean="0"/>
          </a:p>
          <a:p>
            <a:pPr marL="990600" lvl="1" indent="-533400">
              <a:buClr>
                <a:schemeClr val="tx1"/>
              </a:buClr>
              <a:buFont typeface="Arial" pitchFamily="-101" charset="0"/>
              <a:buNone/>
            </a:pPr>
            <a:endParaRPr lang="en-US" dirty="0" smtClean="0"/>
          </a:p>
          <a:p>
            <a:pPr marL="990600" lvl="1" indent="-533400">
              <a:buClr>
                <a:schemeClr val="tx1"/>
              </a:buClr>
              <a:buFont typeface="Arial" pitchFamily="-101" charset="0"/>
              <a:buNone/>
            </a:pPr>
            <a:r>
              <a:rPr lang="en-US" dirty="0" smtClean="0"/>
              <a:t>Acceptance rates vary by venue and to a lesser extent, by year.</a:t>
            </a:r>
          </a:p>
          <a:p>
            <a:pPr marL="990600" lvl="1" indent="-533400">
              <a:buClr>
                <a:schemeClr val="tx1"/>
              </a:buClr>
              <a:buFont typeface="Arial" pitchFamily="-101" charset="0"/>
              <a:buNone/>
            </a:pPr>
            <a:endParaRPr lang="en-US" dirty="0" smtClean="0"/>
          </a:p>
          <a:p>
            <a:pPr marL="990600" lvl="1" indent="-533400">
              <a:buClr>
                <a:schemeClr val="tx1"/>
              </a:buClr>
              <a:buFont typeface="Arial" pitchFamily="-101" charset="0"/>
              <a:buNone/>
            </a:pPr>
            <a:r>
              <a:rPr lang="en-US" dirty="0" smtClean="0"/>
              <a:t>Most </a:t>
            </a:r>
            <a:r>
              <a:rPr lang="en-US" dirty="0"/>
              <a:t>journals accept 30% or less (NEJM, BMJ accept ~ 10</a:t>
            </a:r>
            <a:r>
              <a:rPr lang="en-US" dirty="0" smtClean="0"/>
              <a:t>%, Nature: ~7%)</a:t>
            </a:r>
          </a:p>
          <a:p>
            <a:pPr marL="990600" lvl="1" indent="-533400">
              <a:buClr>
                <a:schemeClr val="tx1"/>
              </a:buClr>
              <a:buFont typeface="Arial" pitchFamily="-101" charset="0"/>
              <a:buNone/>
            </a:pPr>
            <a:endParaRPr lang="en-US" dirty="0" smtClean="0"/>
          </a:p>
          <a:p>
            <a:pPr marL="990600" lvl="1" indent="-533400">
              <a:buClr>
                <a:schemeClr val="tx1"/>
              </a:buClr>
              <a:buFont typeface="Arial" pitchFamily="-101" charset="0"/>
              <a:buNone/>
            </a:pPr>
            <a:r>
              <a:rPr lang="en-US" dirty="0" smtClean="0"/>
              <a:t>Computer science conferences: ~5-100%</a:t>
            </a:r>
          </a:p>
          <a:p>
            <a:pPr marL="990600" lvl="1" indent="-533400">
              <a:buClr>
                <a:schemeClr val="tx1"/>
              </a:buClr>
              <a:buFont typeface="Arial" pitchFamily="-101" charset="0"/>
              <a:buNone/>
            </a:pP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review of manuscripts raises many ethical issues and problems </a:t>
            </a:r>
            <a:endParaRPr lang="en-US" dirty="0"/>
          </a:p>
        </p:txBody>
      </p:sp>
      <p:sp>
        <p:nvSpPr>
          <p:cNvPr id="4" name="Rectangle 3"/>
          <p:cNvSpPr>
            <a:spLocks noGrp="1" noChangeArrowheads="1"/>
          </p:cNvSpPr>
          <p:nvPr>
            <p:ph idx="1"/>
          </p:nvPr>
        </p:nvSpPr>
        <p:spPr/>
        <p:txBody>
          <a:bodyPr/>
          <a:lstStyle/>
          <a:p>
            <a:r>
              <a:rPr lang="en-US"/>
              <a:t>Reviewers should be aware of these </a:t>
            </a:r>
          </a:p>
          <a:p>
            <a:pPr lvl="1"/>
            <a:r>
              <a:rPr lang="en-US" sz="2400"/>
              <a:t>When deciding whether to review a paper</a:t>
            </a:r>
          </a:p>
          <a:p>
            <a:pPr lvl="1"/>
            <a:r>
              <a:rPr lang="en-US" sz="2400"/>
              <a:t> Throughout the review process</a:t>
            </a:r>
          </a:p>
          <a:p>
            <a:pPr lvl="1"/>
            <a:r>
              <a:rPr lang="en-US" sz="2400"/>
              <a:t>After they submit their reviews</a:t>
            </a:r>
            <a:r>
              <a:rPr lang="en-US"/>
              <a:t> </a:t>
            </a:r>
          </a:p>
          <a:p>
            <a:r>
              <a:rPr lang="en-US"/>
              <a:t>The ethical issues can be vexing and complex.</a:t>
            </a:r>
          </a:p>
          <a:p>
            <a:r>
              <a:rPr lang="en-US"/>
              <a:t>There may be no clear right or wrong pathway to follow .</a:t>
            </a: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p:cNvSpPr>
            <a:spLocks noGrp="1" noChangeArrowheads="1"/>
          </p:cNvSpPr>
          <p:nvPr>
            <p:ph idx="1"/>
          </p:nvPr>
        </p:nvSpPr>
        <p:spPr>
          <a:xfrm>
            <a:off x="457200" y="1905000"/>
            <a:ext cx="8229600" cy="4525963"/>
          </a:xfrm>
        </p:spPr>
        <p:txBody>
          <a:bodyPr/>
          <a:lstStyle/>
          <a:p>
            <a:pPr>
              <a:lnSpc>
                <a:spcPct val="75000"/>
              </a:lnSpc>
              <a:spcBef>
                <a:spcPct val="30000"/>
              </a:spcBef>
            </a:pPr>
            <a:r>
              <a:rPr lang="en-US" sz="2800" b="1" dirty="0"/>
              <a:t>Journal staff</a:t>
            </a:r>
            <a:r>
              <a:rPr lang="en-US" sz="2800" dirty="0"/>
              <a:t> – oversees the receipt of manuscripts, manages communications with authors and reviewers and processes accepted manuscripts for publication </a:t>
            </a:r>
          </a:p>
          <a:p>
            <a:pPr>
              <a:lnSpc>
                <a:spcPct val="75000"/>
              </a:lnSpc>
              <a:spcBef>
                <a:spcPct val="30000"/>
              </a:spcBef>
            </a:pPr>
            <a:r>
              <a:rPr lang="en-US" sz="2800" b="1" dirty="0"/>
              <a:t>Scientific editors</a:t>
            </a:r>
            <a:r>
              <a:rPr lang="en-US" sz="2800" dirty="0"/>
              <a:t> - make the final decision as to whether a specific manuscript will be accepted for publication, returned for revisions, or rejected </a:t>
            </a:r>
          </a:p>
          <a:p>
            <a:pPr>
              <a:lnSpc>
                <a:spcPct val="75000"/>
              </a:lnSpc>
              <a:spcBef>
                <a:spcPct val="30000"/>
              </a:spcBef>
            </a:pPr>
            <a:r>
              <a:rPr lang="en-US" sz="2800" b="1" dirty="0"/>
              <a:t>Members of the editorial board</a:t>
            </a:r>
            <a:r>
              <a:rPr lang="en-US" sz="2800" dirty="0"/>
              <a:t> – read and review papers, select reviewers and monitor quality of reviews, and recommend actions to editor</a:t>
            </a:r>
          </a:p>
          <a:p>
            <a:pPr>
              <a:lnSpc>
                <a:spcPct val="75000"/>
              </a:lnSpc>
              <a:spcBef>
                <a:spcPct val="30000"/>
              </a:spcBef>
            </a:pPr>
            <a:r>
              <a:rPr lang="en-US" sz="2800" b="1" dirty="0"/>
              <a:t>Reviewers</a:t>
            </a:r>
            <a:r>
              <a:rPr lang="en-US" sz="2800" dirty="0"/>
              <a:t> – provide reviews of manuscripts, make recommendations concerning publication</a:t>
            </a:r>
          </a:p>
        </p:txBody>
      </p:sp>
      <p:sp>
        <p:nvSpPr>
          <p:cNvPr id="5" name="Rectangle 2"/>
          <p:cNvSpPr>
            <a:spLocks noGrp="1" noChangeArrowheads="1"/>
          </p:cNvSpPr>
          <p:nvPr>
            <p:ph type="title"/>
          </p:nvPr>
        </p:nvSpPr>
        <p:spPr/>
        <p:txBody>
          <a:bodyPr>
            <a:normAutofit fontScale="90000"/>
          </a:bodyPr>
          <a:lstStyle/>
          <a:p>
            <a:pPr>
              <a:lnSpc>
                <a:spcPct val="80000"/>
              </a:lnSpc>
            </a:pPr>
            <a:r>
              <a:rPr lang="en-US" dirty="0"/>
              <a:t>To be a good reviewer, one must understand the peer review process and the role of the reviewer</a:t>
            </a: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A course developed </a:t>
            </a:r>
            <a:r>
              <a:rPr lang="en-US">
                <a:latin typeface="Times New Roman" pitchFamily="-101" charset="0"/>
              </a:rPr>
              <a:t>with</a:t>
            </a:r>
            <a:r>
              <a:rPr lang="en-US"/>
              <a:t> the support of the HHS Office of Research Integrity</a:t>
            </a:r>
            <a:endParaRPr lang="en-US"/>
          </a:p>
        </p:txBody>
      </p:sp>
      <p:sp>
        <p:nvSpPr>
          <p:cNvPr id="13314" name="Rectangle 2"/>
          <p:cNvSpPr>
            <a:spLocks noGrp="1" noChangeArrowheads="1"/>
          </p:cNvSpPr>
          <p:nvPr>
            <p:ph type="title"/>
          </p:nvPr>
        </p:nvSpPr>
        <p:spPr/>
        <p:txBody>
          <a:bodyPr/>
          <a:lstStyle/>
          <a:p>
            <a:r>
              <a:rPr lang="en-US" sz="3600"/>
              <a:t>What do the editors look for in reviewers?</a:t>
            </a:r>
            <a:r>
              <a:rPr lang="en-US"/>
              <a:t> </a:t>
            </a:r>
          </a:p>
        </p:txBody>
      </p:sp>
      <p:sp>
        <p:nvSpPr>
          <p:cNvPr id="13315" name="Rectangle 3"/>
          <p:cNvSpPr>
            <a:spLocks noGrp="1" noChangeArrowheads="1"/>
          </p:cNvSpPr>
          <p:nvPr>
            <p:ph type="body" idx="1"/>
          </p:nvPr>
        </p:nvSpPr>
        <p:spPr>
          <a:xfrm>
            <a:off x="457200" y="1371600"/>
            <a:ext cx="8229600" cy="4754563"/>
          </a:xfrm>
        </p:spPr>
        <p:txBody>
          <a:bodyPr/>
          <a:lstStyle/>
          <a:p>
            <a:pPr>
              <a:lnSpc>
                <a:spcPct val="80000"/>
              </a:lnSpc>
            </a:pPr>
            <a:r>
              <a:rPr lang="en-US" sz="2800"/>
              <a:t>Expertise in one or more areas of paper</a:t>
            </a:r>
          </a:p>
          <a:p>
            <a:pPr>
              <a:lnSpc>
                <a:spcPct val="80000"/>
              </a:lnSpc>
            </a:pPr>
            <a:r>
              <a:rPr lang="en-US" sz="2800"/>
              <a:t>Objectivity</a:t>
            </a:r>
          </a:p>
          <a:p>
            <a:pPr>
              <a:lnSpc>
                <a:spcPct val="80000"/>
              </a:lnSpc>
            </a:pPr>
            <a:r>
              <a:rPr lang="en-US" sz="2800"/>
              <a:t>No conflicts of interest</a:t>
            </a:r>
          </a:p>
          <a:p>
            <a:pPr>
              <a:lnSpc>
                <a:spcPct val="80000"/>
              </a:lnSpc>
            </a:pPr>
            <a:r>
              <a:rPr lang="en-US" sz="2800"/>
              <a:t>Good judgment</a:t>
            </a:r>
          </a:p>
          <a:p>
            <a:pPr>
              <a:lnSpc>
                <a:spcPct val="80000"/>
              </a:lnSpc>
            </a:pPr>
            <a:r>
              <a:rPr lang="en-US" sz="2800"/>
              <a:t>Able to think clearly and logically</a:t>
            </a:r>
          </a:p>
          <a:p>
            <a:pPr>
              <a:lnSpc>
                <a:spcPct val="80000"/>
              </a:lnSpc>
            </a:pPr>
            <a:r>
              <a:rPr lang="en-US" sz="2800"/>
              <a:t>Able to write a good critique</a:t>
            </a:r>
          </a:p>
          <a:p>
            <a:pPr lvl="1">
              <a:lnSpc>
                <a:spcPct val="80000"/>
              </a:lnSpc>
            </a:pPr>
            <a:r>
              <a:rPr lang="en-US" sz="2400"/>
              <a:t>Accurate</a:t>
            </a:r>
          </a:p>
          <a:p>
            <a:pPr lvl="1">
              <a:lnSpc>
                <a:spcPct val="80000"/>
              </a:lnSpc>
            </a:pPr>
            <a:r>
              <a:rPr lang="en-US" sz="2400"/>
              <a:t>Readable</a:t>
            </a:r>
          </a:p>
          <a:p>
            <a:pPr lvl="1">
              <a:lnSpc>
                <a:spcPct val="80000"/>
              </a:lnSpc>
            </a:pPr>
            <a:r>
              <a:rPr lang="en-US" sz="2400"/>
              <a:t>Helpful to editors and authors</a:t>
            </a:r>
          </a:p>
          <a:p>
            <a:pPr>
              <a:lnSpc>
                <a:spcPct val="80000"/>
              </a:lnSpc>
            </a:pPr>
            <a:r>
              <a:rPr lang="en-US" sz="2800"/>
              <a:t>Reliable in returning reviews</a:t>
            </a:r>
          </a:p>
          <a:p>
            <a:pPr>
              <a:lnSpc>
                <a:spcPct val="80000"/>
              </a:lnSpc>
            </a:pPr>
            <a:r>
              <a:rPr lang="en-US" sz="2800"/>
              <a:t>Able to do the review in the allotted time frame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A course developed </a:t>
            </a:r>
            <a:r>
              <a:rPr lang="en-US">
                <a:latin typeface="Times New Roman" pitchFamily="-101" charset="0"/>
              </a:rPr>
              <a:t>with</a:t>
            </a:r>
            <a:r>
              <a:rPr lang="en-US"/>
              <a:t> the support of the HHS Office of Research Integrity</a:t>
            </a:r>
            <a:endParaRPr lang="en-US"/>
          </a:p>
        </p:txBody>
      </p:sp>
      <p:sp>
        <p:nvSpPr>
          <p:cNvPr id="19458" name="Rectangle 2"/>
          <p:cNvSpPr>
            <a:spLocks noGrp="1" noChangeArrowheads="1"/>
          </p:cNvSpPr>
          <p:nvPr>
            <p:ph type="title"/>
          </p:nvPr>
        </p:nvSpPr>
        <p:spPr/>
        <p:txBody>
          <a:bodyPr/>
          <a:lstStyle/>
          <a:p>
            <a:pPr>
              <a:lnSpc>
                <a:spcPct val="80000"/>
              </a:lnSpc>
            </a:pPr>
            <a:r>
              <a:rPr lang="en-US" sz="3600"/>
              <a:t>Overview of review process </a:t>
            </a:r>
            <a:br>
              <a:rPr lang="en-US" sz="3600"/>
            </a:br>
            <a:r>
              <a:rPr lang="en-US" sz="3600"/>
              <a:t>(considerable variation between journals</a:t>
            </a:r>
            <a:r>
              <a:rPr lang="en-US"/>
              <a:t>)</a:t>
            </a:r>
          </a:p>
        </p:txBody>
      </p:sp>
      <p:sp>
        <p:nvSpPr>
          <p:cNvPr id="19459" name="Rectangle 3"/>
          <p:cNvSpPr>
            <a:spLocks noGrp="1" noChangeArrowheads="1"/>
          </p:cNvSpPr>
          <p:nvPr>
            <p:ph type="body" idx="1"/>
          </p:nvPr>
        </p:nvSpPr>
        <p:spPr/>
        <p:txBody>
          <a:bodyPr/>
          <a:lstStyle/>
          <a:p>
            <a:pPr>
              <a:lnSpc>
                <a:spcPct val="90000"/>
              </a:lnSpc>
            </a:pPr>
            <a:r>
              <a:rPr lang="en-US" sz="2400"/>
              <a:t>Potential reviewer contacted by journal</a:t>
            </a:r>
          </a:p>
          <a:p>
            <a:pPr>
              <a:lnSpc>
                <a:spcPct val="90000"/>
              </a:lnSpc>
            </a:pPr>
            <a:r>
              <a:rPr lang="en-US" sz="2400"/>
              <a:t>Given authors, title, abstract, and time frame for review</a:t>
            </a:r>
          </a:p>
          <a:p>
            <a:pPr>
              <a:lnSpc>
                <a:spcPct val="90000"/>
              </a:lnSpc>
            </a:pPr>
            <a:r>
              <a:rPr lang="en-US" sz="2400"/>
              <a:t>Reviewer agrees to review paper (or declines)</a:t>
            </a:r>
          </a:p>
          <a:p>
            <a:pPr>
              <a:lnSpc>
                <a:spcPct val="90000"/>
              </a:lnSpc>
            </a:pPr>
            <a:r>
              <a:rPr lang="en-US" sz="2400"/>
              <a:t>Reviewer receives paper</a:t>
            </a:r>
          </a:p>
          <a:p>
            <a:pPr>
              <a:lnSpc>
                <a:spcPct val="90000"/>
              </a:lnSpc>
            </a:pPr>
            <a:r>
              <a:rPr lang="en-US" sz="2400"/>
              <a:t>Reviewer performs review</a:t>
            </a:r>
          </a:p>
          <a:p>
            <a:pPr>
              <a:lnSpc>
                <a:spcPct val="90000"/>
              </a:lnSpc>
            </a:pPr>
            <a:r>
              <a:rPr lang="en-US" sz="2400"/>
              <a:t>Reviewer submits review to editors</a:t>
            </a:r>
          </a:p>
          <a:p>
            <a:pPr>
              <a:lnSpc>
                <a:spcPct val="90000"/>
              </a:lnSpc>
            </a:pPr>
            <a:r>
              <a:rPr lang="en-US" sz="2400"/>
              <a:t>Editors examine reviews, obtain additional reviews if needed, and make decision </a:t>
            </a:r>
          </a:p>
          <a:p>
            <a:pPr>
              <a:lnSpc>
                <a:spcPct val="90000"/>
              </a:lnSpc>
            </a:pPr>
            <a:r>
              <a:rPr lang="en-US" sz="2400"/>
              <a:t>Decision goes to author, with comments from reviewers</a:t>
            </a:r>
          </a:p>
          <a:p>
            <a:pPr>
              <a:lnSpc>
                <a:spcPct val="90000"/>
              </a:lnSpc>
            </a:pPr>
            <a:r>
              <a:rPr lang="en-US" sz="2400"/>
              <a:t>Reviewer thanked; may be informed of decision; may receive copy of comments sent to author</a:t>
            </a: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0" y="304800"/>
            <a:ext cx="9144000" cy="914400"/>
          </a:xfrm>
          <a:solidFill>
            <a:schemeClr val="bg1"/>
          </a:solidFill>
        </p:spPr>
        <p:txBody>
          <a:bodyPr/>
          <a:lstStyle/>
          <a:p>
            <a:r>
              <a:rPr lang="en-US"/>
              <a:t>           </a:t>
            </a:r>
          </a:p>
        </p:txBody>
      </p:sp>
      <p:pic>
        <p:nvPicPr>
          <p:cNvPr id="32771" name="Picture 3" descr="A"/>
          <p:cNvPicPr>
            <a:picLocks noChangeAspect="1" noChangeArrowheads="1"/>
          </p:cNvPicPr>
          <p:nvPr/>
        </p:nvPicPr>
        <p:blipFill>
          <a:blip r:embed="rId4"/>
          <a:srcRect/>
          <a:stretch>
            <a:fillRect/>
          </a:stretch>
        </p:blipFill>
        <p:spPr bwMode="auto">
          <a:xfrm>
            <a:off x="4025900" y="1068388"/>
            <a:ext cx="2513013" cy="425450"/>
          </a:xfrm>
          <a:prstGeom prst="rect">
            <a:avLst/>
          </a:prstGeom>
          <a:noFill/>
        </p:spPr>
      </p:pic>
      <p:pic>
        <p:nvPicPr>
          <p:cNvPr id="32772" name="Picture 4" descr="B"/>
          <p:cNvPicPr>
            <a:picLocks noChangeAspect="1" noChangeArrowheads="1"/>
          </p:cNvPicPr>
          <p:nvPr/>
        </p:nvPicPr>
        <p:blipFill>
          <a:blip r:embed="rId5"/>
          <a:srcRect/>
          <a:stretch>
            <a:fillRect/>
          </a:stretch>
        </p:blipFill>
        <p:spPr bwMode="auto">
          <a:xfrm>
            <a:off x="2919413" y="1514475"/>
            <a:ext cx="4689475" cy="885825"/>
          </a:xfrm>
          <a:prstGeom prst="rect">
            <a:avLst/>
          </a:prstGeom>
          <a:noFill/>
        </p:spPr>
      </p:pic>
      <p:pic>
        <p:nvPicPr>
          <p:cNvPr id="32773" name="Picture 5" descr="C"/>
          <p:cNvPicPr>
            <a:picLocks noChangeAspect="1" noChangeArrowheads="1"/>
          </p:cNvPicPr>
          <p:nvPr/>
        </p:nvPicPr>
        <p:blipFill>
          <a:blip r:embed="rId6"/>
          <a:srcRect/>
          <a:stretch>
            <a:fillRect/>
          </a:stretch>
        </p:blipFill>
        <p:spPr bwMode="auto">
          <a:xfrm>
            <a:off x="195263" y="2395538"/>
            <a:ext cx="8720137" cy="2001837"/>
          </a:xfrm>
          <a:prstGeom prst="rect">
            <a:avLst/>
          </a:prstGeom>
          <a:noFill/>
        </p:spPr>
      </p:pic>
      <p:pic>
        <p:nvPicPr>
          <p:cNvPr id="32774" name="Picture 6" descr="D"/>
          <p:cNvPicPr>
            <a:picLocks noChangeAspect="1" noChangeArrowheads="1"/>
          </p:cNvPicPr>
          <p:nvPr/>
        </p:nvPicPr>
        <p:blipFill>
          <a:blip r:embed="rId7"/>
          <a:srcRect/>
          <a:stretch>
            <a:fillRect/>
          </a:stretch>
        </p:blipFill>
        <p:spPr bwMode="auto">
          <a:xfrm>
            <a:off x="4170363" y="4191000"/>
            <a:ext cx="2190750" cy="75406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ox(out)">
                                      <p:cBhvr>
                                        <p:cTn id="7" dur="500"/>
                                        <p:tgtEl>
                                          <p:spTgt spid="32771"/>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32772"/>
                                        </p:tgtEl>
                                        <p:attrNameLst>
                                          <p:attrName>style.visibility</p:attrName>
                                        </p:attrNameLst>
                                      </p:cBhvr>
                                      <p:to>
                                        <p:strVal val="visible"/>
                                      </p:to>
                                    </p:set>
                                    <p:animEffect transition="in" filter="box(out)">
                                      <p:cBhvr>
                                        <p:cTn id="12" dur="500"/>
                                        <p:tgtEl>
                                          <p:spTgt spid="32772"/>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32773"/>
                                        </p:tgtEl>
                                        <p:attrNameLst>
                                          <p:attrName>style.visibility</p:attrName>
                                        </p:attrNameLst>
                                      </p:cBhvr>
                                      <p:to>
                                        <p:strVal val="visible"/>
                                      </p:to>
                                    </p:set>
                                    <p:animEffect transition="in" filter="box(out)">
                                      <p:cBhvr>
                                        <p:cTn id="17" dur="500"/>
                                        <p:tgtEl>
                                          <p:spTgt spid="32773"/>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nodeType="clickEffect">
                                  <p:stCondLst>
                                    <p:cond delay="0"/>
                                  </p:stCondLst>
                                  <p:childTnLst>
                                    <p:set>
                                      <p:cBhvr>
                                        <p:cTn id="21" dur="1" fill="hold">
                                          <p:stCondLst>
                                            <p:cond delay="0"/>
                                          </p:stCondLst>
                                        </p:cTn>
                                        <p:tgtEl>
                                          <p:spTgt spid="32774"/>
                                        </p:tgtEl>
                                        <p:attrNameLst>
                                          <p:attrName>style.visibility</p:attrName>
                                        </p:attrNameLst>
                                      </p:cBhvr>
                                      <p:to>
                                        <p:strVal val="visible"/>
                                      </p:to>
                                    </p:set>
                                    <p:animEffect transition="in" filter="box(out)">
                                      <p:cBhvr>
                                        <p:cTn id="22" dur="500"/>
                                        <p:tgtEl>
                                          <p:spTgt spid="32774"/>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0" y="304800"/>
            <a:ext cx="9144000" cy="914400"/>
          </a:xfrm>
          <a:solidFill>
            <a:schemeClr val="bg1"/>
          </a:solidFill>
        </p:spPr>
        <p:txBody>
          <a:bodyPr/>
          <a:lstStyle/>
          <a:p>
            <a:r>
              <a:rPr lang="en-US"/>
              <a:t>           </a:t>
            </a:r>
          </a:p>
        </p:txBody>
      </p:sp>
      <p:pic>
        <p:nvPicPr>
          <p:cNvPr id="36867" name="Picture 3" descr="Visio-jfma2"/>
          <p:cNvPicPr>
            <a:picLocks noChangeAspect="1" noChangeArrowheads="1"/>
          </p:cNvPicPr>
          <p:nvPr/>
        </p:nvPicPr>
        <p:blipFill>
          <a:blip r:embed="rId4"/>
          <a:srcRect/>
          <a:stretch>
            <a:fillRect/>
          </a:stretch>
        </p:blipFill>
        <p:spPr bwMode="auto">
          <a:xfrm>
            <a:off x="1085850" y="381000"/>
            <a:ext cx="6686550" cy="611822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ox(out)">
                                      <p:cBhvr>
                                        <p:cTn id="7" dur="1000"/>
                                        <p:tgtEl>
                                          <p:spTgt spid="36867"/>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A course developed </a:t>
            </a:r>
            <a:r>
              <a:rPr lang="en-US">
                <a:latin typeface="Times New Roman" pitchFamily="-101" charset="0"/>
              </a:rPr>
              <a:t>with</a:t>
            </a:r>
            <a:r>
              <a:rPr lang="en-US"/>
              <a:t> the support of the HHS Office of Research Integrity</a:t>
            </a:r>
            <a:endParaRPr lang="en-US"/>
          </a:p>
        </p:txBody>
      </p:sp>
      <p:sp>
        <p:nvSpPr>
          <p:cNvPr id="21506" name="Rectangle 2"/>
          <p:cNvSpPr>
            <a:spLocks noGrp="1" noChangeArrowheads="1"/>
          </p:cNvSpPr>
          <p:nvPr>
            <p:ph type="title"/>
          </p:nvPr>
        </p:nvSpPr>
        <p:spPr/>
        <p:txBody>
          <a:bodyPr/>
          <a:lstStyle/>
          <a:p>
            <a:r>
              <a:rPr lang="en-US" sz="4000"/>
              <a:t>Content of reviews</a:t>
            </a:r>
          </a:p>
        </p:txBody>
      </p:sp>
      <p:sp>
        <p:nvSpPr>
          <p:cNvPr id="21507" name="Rectangle 3"/>
          <p:cNvSpPr>
            <a:spLocks noGrp="1" noChangeArrowheads="1"/>
          </p:cNvSpPr>
          <p:nvPr>
            <p:ph type="body" idx="1"/>
          </p:nvPr>
        </p:nvSpPr>
        <p:spPr/>
        <p:txBody>
          <a:bodyPr/>
          <a:lstStyle/>
          <a:p>
            <a:r>
              <a:rPr lang="en-US"/>
              <a:t>Review form </a:t>
            </a:r>
          </a:p>
          <a:p>
            <a:r>
              <a:rPr lang="en-US"/>
              <a:t>Comments to editor</a:t>
            </a:r>
          </a:p>
          <a:p>
            <a:r>
              <a:rPr lang="en-US"/>
              <a:t>Comments to authors</a:t>
            </a:r>
          </a:p>
          <a:p>
            <a:pPr lvl="1"/>
            <a:r>
              <a:rPr lang="en-US" sz="2400"/>
              <a:t>General comments</a:t>
            </a:r>
          </a:p>
          <a:p>
            <a:pPr lvl="1"/>
            <a:r>
              <a:rPr lang="en-US" sz="2400"/>
              <a:t>Specific recommendations</a:t>
            </a:r>
          </a:p>
          <a:p>
            <a:r>
              <a:rPr lang="en-US"/>
              <a:t>Journal may ask specific questions to ensure that specific points are addressed</a:t>
            </a: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A course developed </a:t>
            </a:r>
            <a:r>
              <a:rPr lang="en-US">
                <a:latin typeface="Times New Roman" pitchFamily="-101" charset="0"/>
              </a:rPr>
              <a:t>with</a:t>
            </a:r>
            <a:r>
              <a:rPr lang="en-US"/>
              <a:t> the support of the HHS Office of Research Integrity</a:t>
            </a:r>
            <a:endParaRPr lang="en-US"/>
          </a:p>
        </p:txBody>
      </p:sp>
      <p:sp>
        <p:nvSpPr>
          <p:cNvPr id="20482" name="Rectangle 2"/>
          <p:cNvSpPr>
            <a:spLocks noGrp="1" noChangeArrowheads="1"/>
          </p:cNvSpPr>
          <p:nvPr>
            <p:ph type="title"/>
          </p:nvPr>
        </p:nvSpPr>
        <p:spPr/>
        <p:txBody>
          <a:bodyPr/>
          <a:lstStyle/>
          <a:p>
            <a:r>
              <a:rPr lang="en-US" sz="3600"/>
              <a:t>Reviews are generally blinded</a:t>
            </a:r>
          </a:p>
        </p:txBody>
      </p:sp>
      <p:sp>
        <p:nvSpPr>
          <p:cNvPr id="20483" name="Rectangle 3"/>
          <p:cNvSpPr>
            <a:spLocks noGrp="1" noChangeArrowheads="1"/>
          </p:cNvSpPr>
          <p:nvPr>
            <p:ph type="body" idx="1"/>
          </p:nvPr>
        </p:nvSpPr>
        <p:spPr/>
        <p:txBody>
          <a:bodyPr/>
          <a:lstStyle/>
          <a:p>
            <a:pPr>
              <a:lnSpc>
                <a:spcPct val="90000"/>
              </a:lnSpc>
            </a:pPr>
            <a:r>
              <a:rPr lang="en-US" sz="2800"/>
              <a:t>Reviewer’s identity is known to editors and journal staff</a:t>
            </a:r>
          </a:p>
          <a:p>
            <a:pPr>
              <a:lnSpc>
                <a:spcPct val="90000"/>
              </a:lnSpc>
            </a:pPr>
            <a:r>
              <a:rPr lang="en-US" sz="2800"/>
              <a:t>Reviewer’s identity usually will not be released to authors</a:t>
            </a:r>
          </a:p>
          <a:p>
            <a:pPr>
              <a:lnSpc>
                <a:spcPct val="90000"/>
              </a:lnSpc>
            </a:pPr>
            <a:r>
              <a:rPr lang="en-US" sz="2800"/>
              <a:t>Reviewer’s identity usually will not be released to third parties</a:t>
            </a:r>
          </a:p>
          <a:p>
            <a:pPr>
              <a:lnSpc>
                <a:spcPct val="90000"/>
              </a:lnSpc>
            </a:pPr>
            <a:r>
              <a:rPr lang="en-US" sz="2800"/>
              <a:t>Intended to shield reviewers and allow them to provide critical and honest reviews</a:t>
            </a:r>
          </a:p>
          <a:p>
            <a:pPr>
              <a:lnSpc>
                <a:spcPct val="90000"/>
              </a:lnSpc>
            </a:pPr>
            <a:r>
              <a:rPr lang="en-US" sz="2800">
                <a:solidFill>
                  <a:srgbClr val="66FFFF"/>
                </a:solidFill>
              </a:rPr>
              <a:t>No system is perfect</a:t>
            </a:r>
            <a:r>
              <a:rPr lang="en-US" sz="2800"/>
              <a:t> </a:t>
            </a:r>
            <a:r>
              <a:rPr lang="en-US" sz="2800">
                <a:solidFill>
                  <a:srgbClr val="66FFFF"/>
                </a:solidFill>
              </a:rPr>
              <a:t>- authors sometimes discover the identities of reviewers</a:t>
            </a:r>
            <a:r>
              <a:rPr lang="en-US" sz="2800"/>
              <a:t> </a:t>
            </a:r>
          </a:p>
          <a:p>
            <a:pPr>
              <a:lnSpc>
                <a:spcPct val="90000"/>
              </a:lnSpc>
            </a:pPr>
            <a:endParaRPr lang="en-US" sz="2800"/>
          </a:p>
          <a:p>
            <a:pPr>
              <a:lnSpc>
                <a:spcPct val="90000"/>
              </a:lnSpc>
              <a:buFontTx/>
              <a:buNone/>
            </a:pPr>
            <a:endParaRPr lang="en-US" sz="2800"/>
          </a:p>
          <a:p>
            <a:pPr>
              <a:lnSpc>
                <a:spcPct val="90000"/>
              </a:lnSpc>
            </a:pPr>
            <a:endParaRPr lang="en-US" sz="2800"/>
          </a:p>
          <a:p>
            <a:pPr>
              <a:lnSpc>
                <a:spcPct val="90000"/>
              </a:lnSpc>
            </a:pPr>
            <a:endParaRPr lang="en-US" sz="28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990600" y="274638"/>
            <a:ext cx="7010400" cy="1143000"/>
          </a:xfrm>
        </p:spPr>
        <p:txBody>
          <a:bodyPr/>
          <a:lstStyle/>
          <a:p>
            <a:pPr>
              <a:lnSpc>
                <a:spcPct val="80000"/>
              </a:lnSpc>
            </a:pPr>
            <a:r>
              <a:rPr lang="en-US" sz="3600"/>
              <a:t>From an editor’s point of view the ideal reviewer </a:t>
            </a:r>
          </a:p>
        </p:txBody>
      </p:sp>
      <p:sp>
        <p:nvSpPr>
          <p:cNvPr id="23555" name="Rectangle 3"/>
          <p:cNvSpPr>
            <a:spLocks noGrp="1" noChangeArrowheads="1"/>
          </p:cNvSpPr>
          <p:nvPr>
            <p:ph type="body" idx="1"/>
          </p:nvPr>
        </p:nvSpPr>
        <p:spPr>
          <a:xfrm>
            <a:off x="228600" y="1676400"/>
            <a:ext cx="8686800" cy="4449763"/>
          </a:xfrm>
        </p:spPr>
        <p:txBody>
          <a:bodyPr/>
          <a:lstStyle/>
          <a:p>
            <a:pPr>
              <a:lnSpc>
                <a:spcPct val="80000"/>
              </a:lnSpc>
              <a:spcBef>
                <a:spcPct val="30000"/>
              </a:spcBef>
            </a:pPr>
            <a:r>
              <a:rPr lang="en-US" sz="2800"/>
              <a:t>Is a researcher who is working in the same discipline as the subject of the paper yet is not in direct competition with the authors </a:t>
            </a:r>
          </a:p>
          <a:p>
            <a:pPr>
              <a:lnSpc>
                <a:spcPct val="80000"/>
              </a:lnSpc>
              <a:spcBef>
                <a:spcPct val="30000"/>
              </a:spcBef>
            </a:pPr>
            <a:r>
              <a:rPr lang="en-US" sz="2800"/>
              <a:t>Will understand the hypotheses underlying the work</a:t>
            </a:r>
          </a:p>
          <a:p>
            <a:pPr>
              <a:lnSpc>
                <a:spcPct val="80000"/>
              </a:lnSpc>
              <a:spcBef>
                <a:spcPct val="30000"/>
              </a:spcBef>
            </a:pPr>
            <a:r>
              <a:rPr lang="en-US" sz="2800"/>
              <a:t>Will be familiar with the model systems and methods used in the project </a:t>
            </a:r>
          </a:p>
          <a:p>
            <a:pPr>
              <a:lnSpc>
                <a:spcPct val="80000"/>
              </a:lnSpc>
              <a:spcBef>
                <a:spcPct val="30000"/>
              </a:spcBef>
            </a:pPr>
            <a:r>
              <a:rPr lang="en-US" sz="2800"/>
              <a:t>Will be able to judge the quality of the data and analyses and assess the validity of the conclusions</a:t>
            </a:r>
          </a:p>
          <a:p>
            <a:pPr>
              <a:lnSpc>
                <a:spcPct val="80000"/>
              </a:lnSpc>
              <a:spcBef>
                <a:spcPct val="30000"/>
              </a:spcBef>
            </a:pPr>
            <a:r>
              <a:rPr lang="en-US" sz="2800"/>
              <a:t>Will be able to assess the significance of the work</a:t>
            </a: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a:lnSpc>
                <a:spcPct val="80000"/>
              </a:lnSpc>
            </a:pPr>
            <a:r>
              <a:rPr lang="en-US" sz="3600"/>
              <a:t>Questions to consider when deciding whether to review a paper</a:t>
            </a:r>
          </a:p>
        </p:txBody>
      </p:sp>
      <p:sp>
        <p:nvSpPr>
          <p:cNvPr id="22531" name="Rectangle 3"/>
          <p:cNvSpPr>
            <a:spLocks noGrp="1" noChangeArrowheads="1"/>
          </p:cNvSpPr>
          <p:nvPr>
            <p:ph type="body" idx="1"/>
          </p:nvPr>
        </p:nvSpPr>
        <p:spPr>
          <a:xfrm>
            <a:off x="457200" y="1676400"/>
            <a:ext cx="8229600" cy="4495800"/>
          </a:xfrm>
        </p:spPr>
        <p:txBody>
          <a:bodyPr/>
          <a:lstStyle/>
          <a:p>
            <a:pPr>
              <a:buFontTx/>
              <a:buNone/>
            </a:pPr>
            <a:r>
              <a:rPr lang="en-US"/>
              <a:t>Do you have appropriate expertise?</a:t>
            </a:r>
          </a:p>
          <a:p>
            <a:pPr>
              <a:buFontTx/>
              <a:buNone/>
            </a:pPr>
            <a:endParaRPr lang="en-US"/>
          </a:p>
          <a:p>
            <a:pPr lvl="1"/>
            <a:r>
              <a:rPr lang="en-US" sz="2400"/>
              <a:t>Ideal reviewers seldom exist</a:t>
            </a:r>
          </a:p>
          <a:p>
            <a:pPr lvl="1"/>
            <a:r>
              <a:rPr lang="en-US" sz="2400"/>
              <a:t>Editors often send papers to multiple reviewers, with different areas of expertise and different perspectives</a:t>
            </a:r>
          </a:p>
          <a:p>
            <a:pPr lvl="1"/>
            <a:r>
              <a:rPr lang="en-US" sz="2400"/>
              <a:t>Young reviewers tend to underestimate their expertise</a:t>
            </a:r>
          </a:p>
          <a:p>
            <a:pPr lvl="1"/>
            <a:endParaRPr lang="en-US" sz="2000"/>
          </a:p>
          <a:p>
            <a:pPr lvl="1"/>
            <a:r>
              <a:rPr lang="en-US" sz="2400">
                <a:solidFill>
                  <a:srgbClr val="66FFFF"/>
                </a:solidFill>
              </a:rPr>
              <a:t>If in doubt, contact the editor and discuss your concerns</a:t>
            </a:r>
            <a:r>
              <a:rPr lang="en-US" sz="1600">
                <a:solidFill>
                  <a:srgbClr val="66FFFF"/>
                </a:solidFill>
              </a:rPr>
              <a:t>	</a:t>
            </a: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533400"/>
            <a:ext cx="8229600" cy="884238"/>
          </a:xfrm>
        </p:spPr>
        <p:txBody>
          <a:bodyPr/>
          <a:lstStyle/>
          <a:p>
            <a:r>
              <a:rPr lang="en-US" sz="4000"/>
              <a:t>Is the work too close to your own?</a:t>
            </a:r>
          </a:p>
        </p:txBody>
      </p:sp>
      <p:sp>
        <p:nvSpPr>
          <p:cNvPr id="24579" name="Rectangle 3"/>
          <p:cNvSpPr>
            <a:spLocks noGrp="1" noChangeArrowheads="1"/>
          </p:cNvSpPr>
          <p:nvPr>
            <p:ph type="body" idx="1"/>
          </p:nvPr>
        </p:nvSpPr>
        <p:spPr/>
        <p:txBody>
          <a:bodyPr/>
          <a:lstStyle/>
          <a:p>
            <a:pPr>
              <a:lnSpc>
                <a:spcPct val="80000"/>
              </a:lnSpc>
              <a:spcBef>
                <a:spcPct val="25000"/>
              </a:spcBef>
            </a:pPr>
            <a:r>
              <a:rPr lang="en-US"/>
              <a:t>Example: paper contains experiments that overlap with those you are performing, planning, or preparing for publication</a:t>
            </a:r>
          </a:p>
          <a:p>
            <a:pPr>
              <a:lnSpc>
                <a:spcPct val="80000"/>
              </a:lnSpc>
              <a:spcBef>
                <a:spcPct val="25000"/>
              </a:spcBef>
            </a:pPr>
            <a:r>
              <a:rPr lang="en-US"/>
              <a:t>Decline to review paper </a:t>
            </a:r>
          </a:p>
          <a:p>
            <a:pPr lvl="1">
              <a:lnSpc>
                <a:spcPct val="80000"/>
              </a:lnSpc>
              <a:spcBef>
                <a:spcPct val="25000"/>
              </a:spcBef>
            </a:pPr>
            <a:r>
              <a:rPr lang="en-US" sz="2400"/>
              <a:t>Conflict of interest precludes review</a:t>
            </a:r>
          </a:p>
          <a:p>
            <a:pPr lvl="1">
              <a:lnSpc>
                <a:spcPct val="80000"/>
              </a:lnSpc>
              <a:spcBef>
                <a:spcPct val="25000"/>
              </a:spcBef>
            </a:pPr>
            <a:r>
              <a:rPr lang="en-US" sz="2400"/>
              <a:t>There would be a danger of the appearance of misconduct, even if you acted ethically throughout the review process</a:t>
            </a:r>
          </a:p>
          <a:p>
            <a:pPr>
              <a:lnSpc>
                <a:spcPct val="80000"/>
              </a:lnSpc>
              <a:spcBef>
                <a:spcPct val="25000"/>
              </a:spcBef>
            </a:pPr>
            <a:r>
              <a:rPr lang="en-US"/>
              <a:t>Make every effort to avoid receiving the full paper – if you receive it, return it immediately and  discuss this problem with editor </a:t>
            </a: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274638"/>
            <a:ext cx="7467600" cy="1143000"/>
          </a:xfrm>
        </p:spPr>
        <p:txBody>
          <a:bodyPr>
            <a:normAutofit fontScale="90000"/>
          </a:bodyPr>
          <a:lstStyle/>
          <a:p>
            <a:r>
              <a:rPr lang="en-US" sz="3600"/>
              <a:t>Do you have any real </a:t>
            </a:r>
            <a:r>
              <a:rPr lang="en-US" sz="3600" i="1"/>
              <a:t>or apparent</a:t>
            </a:r>
            <a:r>
              <a:rPr lang="en-US" sz="3600"/>
              <a:t> conflicts of interest</a:t>
            </a:r>
          </a:p>
        </p:txBody>
      </p:sp>
      <p:sp>
        <p:nvSpPr>
          <p:cNvPr id="25603" name="Rectangle 3"/>
          <p:cNvSpPr>
            <a:spLocks noGrp="1" noChangeArrowheads="1"/>
          </p:cNvSpPr>
          <p:nvPr>
            <p:ph type="body" idx="1"/>
          </p:nvPr>
        </p:nvSpPr>
        <p:spPr/>
        <p:txBody>
          <a:bodyPr/>
          <a:lstStyle/>
          <a:p>
            <a:pPr>
              <a:lnSpc>
                <a:spcPct val="90000"/>
              </a:lnSpc>
            </a:pPr>
            <a:r>
              <a:rPr lang="en-US" sz="2800"/>
              <a:t>Institutional affiliations</a:t>
            </a:r>
          </a:p>
          <a:p>
            <a:pPr lvl="1">
              <a:lnSpc>
                <a:spcPct val="80000"/>
              </a:lnSpc>
            </a:pPr>
            <a:r>
              <a:rPr lang="en-US" sz="2000"/>
              <a:t>Through current institution</a:t>
            </a:r>
          </a:p>
          <a:p>
            <a:pPr lvl="1">
              <a:lnSpc>
                <a:spcPct val="80000"/>
              </a:lnSpc>
            </a:pPr>
            <a:r>
              <a:rPr lang="en-US" sz="2000"/>
              <a:t>Past institution (recent enough to have close associations)</a:t>
            </a:r>
          </a:p>
          <a:p>
            <a:pPr lvl="1">
              <a:lnSpc>
                <a:spcPct val="80000"/>
              </a:lnSpc>
            </a:pPr>
            <a:r>
              <a:rPr lang="en-US" sz="2000"/>
              <a:t>Future institution (e.g.  negotiating for a position)</a:t>
            </a:r>
          </a:p>
          <a:p>
            <a:pPr lvl="1">
              <a:lnSpc>
                <a:spcPct val="80000"/>
              </a:lnSpc>
            </a:pPr>
            <a:r>
              <a:rPr lang="en-US" sz="2000"/>
              <a:t>Consultant to author’s institution</a:t>
            </a:r>
          </a:p>
          <a:p>
            <a:pPr>
              <a:lnSpc>
                <a:spcPct val="90000"/>
              </a:lnSpc>
            </a:pPr>
            <a:r>
              <a:rPr lang="en-US" sz="2800"/>
              <a:t>Collaborators and colleagues</a:t>
            </a:r>
          </a:p>
          <a:p>
            <a:pPr lvl="1">
              <a:lnSpc>
                <a:spcPct val="80000"/>
              </a:lnSpc>
            </a:pPr>
            <a:r>
              <a:rPr lang="en-US" sz="2000"/>
              <a:t>How close?</a:t>
            </a:r>
          </a:p>
          <a:p>
            <a:pPr lvl="1">
              <a:lnSpc>
                <a:spcPct val="80000"/>
              </a:lnSpc>
            </a:pPr>
            <a:r>
              <a:rPr lang="en-US" sz="2000"/>
              <a:t>When?</a:t>
            </a:r>
          </a:p>
          <a:p>
            <a:pPr>
              <a:lnSpc>
                <a:spcPct val="90000"/>
              </a:lnSpc>
            </a:pPr>
            <a:r>
              <a:rPr lang="en-US" sz="2800"/>
              <a:t>Other relationships with the authors</a:t>
            </a:r>
          </a:p>
          <a:p>
            <a:pPr lvl="1">
              <a:lnSpc>
                <a:spcPct val="80000"/>
              </a:lnSpc>
            </a:pPr>
            <a:r>
              <a:rPr lang="en-US" sz="1800"/>
              <a:t>Family</a:t>
            </a:r>
          </a:p>
          <a:p>
            <a:pPr lvl="1">
              <a:lnSpc>
                <a:spcPct val="80000"/>
              </a:lnSpc>
            </a:pPr>
            <a:r>
              <a:rPr lang="en-US" sz="1800"/>
              <a:t>Personal friends</a:t>
            </a:r>
          </a:p>
          <a:p>
            <a:pPr lvl="1">
              <a:lnSpc>
                <a:spcPct val="80000"/>
              </a:lnSpc>
            </a:pPr>
            <a:r>
              <a:rPr lang="en-US" sz="1800"/>
              <a:t>People you detest</a:t>
            </a:r>
          </a:p>
          <a:p>
            <a:pPr lvl="1">
              <a:lnSpc>
                <a:spcPct val="90000"/>
              </a:lnSpc>
            </a:pPr>
            <a:r>
              <a:rPr lang="en-US" sz="1800"/>
              <a:t>People you would be reluctant or afraid to give a harsh review to</a:t>
            </a:r>
          </a:p>
          <a:p>
            <a:pPr>
              <a:lnSpc>
                <a:spcPct val="90000"/>
              </a:lnSpc>
            </a:pPr>
            <a:endParaRPr lang="en-US" sz="1800"/>
          </a:p>
          <a:p>
            <a:pPr>
              <a:lnSpc>
                <a:spcPct val="90000"/>
              </a:lnSpc>
            </a:pPr>
            <a:endParaRPr lang="en-US" sz="28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8600" y="274638"/>
            <a:ext cx="8686800" cy="1143000"/>
          </a:xfrm>
        </p:spPr>
        <p:txBody>
          <a:bodyPr/>
          <a:lstStyle/>
          <a:p>
            <a:pPr>
              <a:lnSpc>
                <a:spcPct val="80000"/>
              </a:lnSpc>
            </a:pPr>
            <a:r>
              <a:rPr lang="en-US" sz="3600"/>
              <a:t>Do you have the time to review the article within the time requested by the editor?</a:t>
            </a:r>
          </a:p>
        </p:txBody>
      </p:sp>
      <p:sp>
        <p:nvSpPr>
          <p:cNvPr id="33795" name="Rectangle 3"/>
          <p:cNvSpPr>
            <a:spLocks noGrp="1" noChangeArrowheads="1"/>
          </p:cNvSpPr>
          <p:nvPr>
            <p:ph type="body" idx="1"/>
          </p:nvPr>
        </p:nvSpPr>
        <p:spPr/>
        <p:txBody>
          <a:bodyPr/>
          <a:lstStyle/>
          <a:p>
            <a:pPr>
              <a:lnSpc>
                <a:spcPct val="85000"/>
              </a:lnSpc>
              <a:spcBef>
                <a:spcPct val="25000"/>
              </a:spcBef>
            </a:pPr>
            <a:r>
              <a:rPr lang="en-US" sz="2400"/>
              <a:t>Reviewing manuscripts take times. Most reviewers estimate that they spend 1-2 hours on a typical manuscript review. Some reviews prove difficult and require much longer.</a:t>
            </a:r>
          </a:p>
          <a:p>
            <a:pPr>
              <a:lnSpc>
                <a:spcPct val="85000"/>
              </a:lnSpc>
              <a:spcBef>
                <a:spcPct val="25000"/>
              </a:spcBef>
            </a:pPr>
            <a:r>
              <a:rPr lang="en-US" sz="2400"/>
              <a:t>The time frame to finish the review is often short.</a:t>
            </a:r>
          </a:p>
          <a:p>
            <a:pPr>
              <a:lnSpc>
                <a:spcPct val="85000"/>
              </a:lnSpc>
              <a:spcBef>
                <a:spcPct val="25000"/>
              </a:spcBef>
            </a:pPr>
            <a:r>
              <a:rPr lang="en-US" sz="2400"/>
              <a:t>Reviewing is an unfunded, largely unrewarded task – and it comes on top of the reviewer’s other responsibilities.</a:t>
            </a:r>
          </a:p>
          <a:p>
            <a:pPr>
              <a:lnSpc>
                <a:spcPct val="85000"/>
              </a:lnSpc>
              <a:spcBef>
                <a:spcPct val="25000"/>
              </a:spcBef>
            </a:pPr>
            <a:r>
              <a:rPr lang="en-US" sz="2400"/>
              <a:t>Researchers perform reviews because they are good citizens of the scientific community.</a:t>
            </a:r>
          </a:p>
          <a:p>
            <a:pPr>
              <a:lnSpc>
                <a:spcPct val="85000"/>
              </a:lnSpc>
              <a:spcBef>
                <a:spcPct val="25000"/>
              </a:spcBef>
            </a:pPr>
            <a:r>
              <a:rPr lang="en-US" sz="2400"/>
              <a:t>Even the most conscientious scientist will have times when he or she is simply unable to take on an additional task. </a:t>
            </a:r>
          </a:p>
          <a:p>
            <a:pPr>
              <a:lnSpc>
                <a:spcPct val="85000"/>
              </a:lnSpc>
              <a:spcBef>
                <a:spcPct val="25000"/>
              </a:spcBef>
            </a:pPr>
            <a:r>
              <a:rPr lang="en-US" sz="2400"/>
              <a:t>In such cases the invited reviewer should decline to review.</a:t>
            </a: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r>
              <a:rPr lang="en-US" sz="3600"/>
              <a:t>Issues to consider once you have received the full paper</a:t>
            </a:r>
          </a:p>
        </p:txBody>
      </p:sp>
      <p:sp>
        <p:nvSpPr>
          <p:cNvPr id="34819" name="Rectangle 3"/>
          <p:cNvSpPr>
            <a:spLocks noGrp="1" noChangeArrowheads="1"/>
          </p:cNvSpPr>
          <p:nvPr>
            <p:ph type="body" idx="1"/>
          </p:nvPr>
        </p:nvSpPr>
        <p:spPr>
          <a:xfrm>
            <a:off x="457200" y="1752600"/>
            <a:ext cx="8229600" cy="4373563"/>
          </a:xfrm>
        </p:spPr>
        <p:txBody>
          <a:bodyPr/>
          <a:lstStyle/>
          <a:p>
            <a:r>
              <a:rPr lang="en-US"/>
              <a:t>Does seeing the full paper change your ability to review it?</a:t>
            </a:r>
          </a:p>
          <a:p>
            <a:pPr lvl="1"/>
            <a:r>
              <a:rPr lang="en-US"/>
              <a:t>Content different from that described in abstract</a:t>
            </a:r>
          </a:p>
          <a:p>
            <a:pPr lvl="1"/>
            <a:r>
              <a:rPr lang="en-US"/>
              <a:t>Hidden conflicts of interest</a:t>
            </a:r>
          </a:p>
          <a:p>
            <a:pPr>
              <a:buFontTx/>
              <a:buNone/>
            </a:pPr>
            <a:endParaRPr lang="en-US"/>
          </a:p>
          <a:p>
            <a:pPr>
              <a:buFontTx/>
              <a:buNone/>
            </a:pPr>
            <a:r>
              <a:rPr lang="en-US"/>
              <a:t>	Again the basic rule of thumb is to contact the editor as soon as possible to discuss and resolve such problems. </a:t>
            </a: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81000" y="304800"/>
            <a:ext cx="8229600" cy="1143000"/>
          </a:xfrm>
        </p:spPr>
        <p:txBody>
          <a:bodyPr/>
          <a:lstStyle/>
          <a:p>
            <a:r>
              <a:rPr lang="en-US" sz="4000"/>
              <a:t>How do you handle the paper?</a:t>
            </a:r>
          </a:p>
        </p:txBody>
      </p:sp>
      <p:sp>
        <p:nvSpPr>
          <p:cNvPr id="35843" name="Rectangle 3"/>
          <p:cNvSpPr>
            <a:spLocks noGrp="1" noChangeArrowheads="1"/>
          </p:cNvSpPr>
          <p:nvPr>
            <p:ph type="body" idx="1"/>
          </p:nvPr>
        </p:nvSpPr>
        <p:spPr>
          <a:xfrm>
            <a:off x="457200" y="1600200"/>
            <a:ext cx="8534400" cy="4525963"/>
          </a:xfrm>
        </p:spPr>
        <p:txBody>
          <a:bodyPr/>
          <a:lstStyle/>
          <a:p>
            <a:pPr>
              <a:lnSpc>
                <a:spcPct val="90000"/>
              </a:lnSpc>
            </a:pPr>
            <a:r>
              <a:rPr lang="en-US"/>
              <a:t>Manuscripts under review are confidential documents.</a:t>
            </a:r>
          </a:p>
          <a:p>
            <a:pPr>
              <a:lnSpc>
                <a:spcPct val="90000"/>
              </a:lnSpc>
            </a:pPr>
            <a:r>
              <a:rPr lang="en-US"/>
              <a:t>They contain unpublished data and ideas, which must be kept confidential. </a:t>
            </a:r>
          </a:p>
          <a:p>
            <a:pPr>
              <a:lnSpc>
                <a:spcPct val="90000"/>
              </a:lnSpc>
            </a:pPr>
            <a:r>
              <a:rPr lang="en-US"/>
              <a:t>You cannot share the paper or its contents with your colleagues. </a:t>
            </a:r>
          </a:p>
          <a:p>
            <a:pPr>
              <a:lnSpc>
                <a:spcPct val="90000"/>
              </a:lnSpc>
            </a:pPr>
            <a:r>
              <a:rPr lang="en-US"/>
              <a:t>Manuscripts should be kept in a secure place, where they will not be readily accessible to the curious or unscrupulous. </a:t>
            </a: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t>Remember:</a:t>
            </a:r>
          </a:p>
        </p:txBody>
      </p:sp>
      <p:sp>
        <p:nvSpPr>
          <p:cNvPr id="36867" name="Rectangle 3"/>
          <p:cNvSpPr>
            <a:spLocks noGrp="1" noChangeArrowheads="1"/>
          </p:cNvSpPr>
          <p:nvPr>
            <p:ph type="body" idx="1"/>
          </p:nvPr>
        </p:nvSpPr>
        <p:spPr/>
        <p:txBody>
          <a:bodyPr/>
          <a:lstStyle/>
          <a:p>
            <a:r>
              <a:rPr lang="en-US"/>
              <a:t>You cannot use the information in the paper in your own research or cite it in your own publications. </a:t>
            </a:r>
          </a:p>
          <a:p>
            <a:endParaRPr lang="en-US"/>
          </a:p>
          <a:p>
            <a:r>
              <a:rPr lang="en-US"/>
              <a:t>This can raise serious ethical issues if the work provides insights or data that could benefit your own thinking and studies.</a:t>
            </a: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z="4000"/>
              <a:t>Confidentiality is critical</a:t>
            </a:r>
          </a:p>
        </p:txBody>
      </p:sp>
      <p:sp>
        <p:nvSpPr>
          <p:cNvPr id="37891" name="Rectangle 3"/>
          <p:cNvSpPr>
            <a:spLocks noGrp="1" noChangeArrowheads="1"/>
          </p:cNvSpPr>
          <p:nvPr>
            <p:ph type="body" idx="1"/>
          </p:nvPr>
        </p:nvSpPr>
        <p:spPr/>
        <p:txBody>
          <a:bodyPr/>
          <a:lstStyle/>
          <a:p>
            <a:r>
              <a:rPr lang="en-US"/>
              <a:t>Not only the paper, but also the outcome and content of the review are confidential. </a:t>
            </a:r>
          </a:p>
          <a:p>
            <a:endParaRPr lang="en-US"/>
          </a:p>
          <a:p>
            <a:r>
              <a:rPr lang="en-US"/>
              <a:t>Lapses in the confidentiality undermine the review process, betray the trust of the authors and the editors, and can create serious problems for everyone involved in the reviews. </a:t>
            </a: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838200" y="274638"/>
            <a:ext cx="7543800" cy="1143000"/>
          </a:xfrm>
        </p:spPr>
        <p:txBody>
          <a:bodyPr/>
          <a:lstStyle/>
          <a:p>
            <a:pPr>
              <a:lnSpc>
                <a:spcPct val="85000"/>
              </a:lnSpc>
            </a:pPr>
            <a:r>
              <a:rPr lang="en-US" sz="3600"/>
              <a:t>Can you pass the paper on to someone else to review?</a:t>
            </a:r>
          </a:p>
        </p:txBody>
      </p:sp>
      <p:sp>
        <p:nvSpPr>
          <p:cNvPr id="38915" name="Rectangle 3"/>
          <p:cNvSpPr>
            <a:spLocks noGrp="1" noChangeArrowheads="1"/>
          </p:cNvSpPr>
          <p:nvPr>
            <p:ph type="body" idx="1"/>
          </p:nvPr>
        </p:nvSpPr>
        <p:spPr/>
        <p:txBody>
          <a:bodyPr/>
          <a:lstStyle/>
          <a:p>
            <a:pPr>
              <a:lnSpc>
                <a:spcPct val="85000"/>
              </a:lnSpc>
              <a:spcBef>
                <a:spcPct val="25000"/>
              </a:spcBef>
            </a:pPr>
            <a:r>
              <a:rPr lang="en-US" sz="2800"/>
              <a:t>Only with the permission of the editor </a:t>
            </a:r>
          </a:p>
          <a:p>
            <a:pPr>
              <a:lnSpc>
                <a:spcPct val="85000"/>
              </a:lnSpc>
              <a:spcBef>
                <a:spcPct val="25000"/>
              </a:spcBef>
            </a:pPr>
            <a:r>
              <a:rPr lang="en-US" sz="2800"/>
              <a:t>Permission sometimes granted in cover letter; if not, the editor should be contacted in advance</a:t>
            </a:r>
          </a:p>
          <a:p>
            <a:pPr>
              <a:lnSpc>
                <a:spcPct val="85000"/>
              </a:lnSpc>
              <a:spcBef>
                <a:spcPct val="25000"/>
              </a:spcBef>
            </a:pPr>
            <a:r>
              <a:rPr lang="en-US" sz="2800"/>
              <a:t>The reviewer initially contacted should always let the editor know that the manuscript has been given to another reviewer  </a:t>
            </a:r>
          </a:p>
          <a:p>
            <a:pPr lvl="1">
              <a:lnSpc>
                <a:spcPct val="85000"/>
              </a:lnSpc>
              <a:spcBef>
                <a:spcPct val="25000"/>
              </a:spcBef>
            </a:pPr>
            <a:r>
              <a:rPr lang="en-US" sz="2400"/>
              <a:t>Important for journal records</a:t>
            </a:r>
          </a:p>
          <a:p>
            <a:pPr lvl="1">
              <a:lnSpc>
                <a:spcPct val="85000"/>
              </a:lnSpc>
              <a:spcBef>
                <a:spcPct val="25000"/>
              </a:spcBef>
            </a:pPr>
            <a:r>
              <a:rPr lang="en-US" sz="2400"/>
              <a:t>Journal staff may need to configure web portal for the new reviewer</a:t>
            </a:r>
          </a:p>
          <a:p>
            <a:pPr lvl="1">
              <a:lnSpc>
                <a:spcPct val="85000"/>
              </a:lnSpc>
              <a:spcBef>
                <a:spcPct val="25000"/>
              </a:spcBef>
            </a:pPr>
            <a:r>
              <a:rPr lang="en-US" sz="2400"/>
              <a:t>Allows actual reviewer to receive credit for his/her efforts</a:t>
            </a: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lnSpc>
                <a:spcPct val="85000"/>
              </a:lnSpc>
            </a:pPr>
            <a:r>
              <a:rPr lang="en-US" sz="4000"/>
              <a:t>You are the agent of the journal, </a:t>
            </a:r>
            <a:br>
              <a:rPr lang="en-US" sz="4000"/>
            </a:br>
            <a:r>
              <a:rPr lang="en-US" sz="4000"/>
              <a:t>not the friend of the author</a:t>
            </a:r>
          </a:p>
        </p:txBody>
      </p:sp>
      <p:sp>
        <p:nvSpPr>
          <p:cNvPr id="43011" name="Rectangle 3"/>
          <p:cNvSpPr>
            <a:spLocks noGrp="1" noChangeArrowheads="1"/>
          </p:cNvSpPr>
          <p:nvPr>
            <p:ph type="body" idx="1"/>
          </p:nvPr>
        </p:nvSpPr>
        <p:spPr/>
        <p:txBody>
          <a:bodyPr/>
          <a:lstStyle/>
          <a:p>
            <a:pPr>
              <a:lnSpc>
                <a:spcPct val="85000"/>
              </a:lnSpc>
              <a:spcBef>
                <a:spcPct val="25000"/>
              </a:spcBef>
            </a:pPr>
            <a:r>
              <a:rPr lang="en-US" sz="2800"/>
              <a:t>New reviewers often empathize with the authors of the manuscripts they review. </a:t>
            </a:r>
          </a:p>
          <a:p>
            <a:pPr>
              <a:lnSpc>
                <a:spcPct val="85000"/>
              </a:lnSpc>
              <a:spcBef>
                <a:spcPct val="25000"/>
              </a:spcBef>
            </a:pPr>
            <a:r>
              <a:rPr lang="en-US" sz="2800"/>
              <a:t>It is sometimes difficult to adopt a more institutional perspective and to realize that the reviewer’s  primary role is to advise the journal, not to help the author publish the paper. </a:t>
            </a:r>
          </a:p>
          <a:p>
            <a:pPr>
              <a:lnSpc>
                <a:spcPct val="85000"/>
              </a:lnSpc>
              <a:spcBef>
                <a:spcPct val="25000"/>
              </a:spcBef>
            </a:pPr>
            <a:r>
              <a:rPr lang="en-US" sz="2800"/>
              <a:t>A reviewer may feel bad about rejecting a paper and empathize with the authors, but she/he must be able to make a recommendation for rejection when it is the appropriate one.</a:t>
            </a: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371600" y="457200"/>
            <a:ext cx="6629400" cy="960438"/>
          </a:xfrm>
        </p:spPr>
        <p:txBody>
          <a:bodyPr>
            <a:normAutofit fontScale="90000"/>
          </a:bodyPr>
          <a:lstStyle/>
          <a:p>
            <a:r>
              <a:rPr lang="en-US" sz="4000"/>
              <a:t>A seriously flawed paper must be challenged</a:t>
            </a:r>
          </a:p>
        </p:txBody>
      </p:sp>
      <p:sp>
        <p:nvSpPr>
          <p:cNvPr id="44035" name="Rectangle 3"/>
          <p:cNvSpPr>
            <a:spLocks noGrp="1" noChangeArrowheads="1"/>
          </p:cNvSpPr>
          <p:nvPr>
            <p:ph type="body" idx="1"/>
          </p:nvPr>
        </p:nvSpPr>
        <p:spPr>
          <a:xfrm>
            <a:off x="457200" y="2209800"/>
            <a:ext cx="8229600" cy="3916363"/>
          </a:xfrm>
        </p:spPr>
        <p:txBody>
          <a:bodyPr/>
          <a:lstStyle/>
          <a:p>
            <a:pPr>
              <a:lnSpc>
                <a:spcPct val="85000"/>
              </a:lnSpc>
              <a:buFontTx/>
              <a:buNone/>
            </a:pPr>
            <a:r>
              <a:rPr lang="en-US"/>
              <a:t>	The reviewer must remember that it is unethical to allow a badly flawed paper to pass unchallenged into the peer reviewed literature, where it will be a trap to the unsophisticated reader who will read the manuscript (or perhaps only the abstract) superficially and will simply accept the flawed conclusions at face value. </a:t>
            </a: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381000" y="304800"/>
            <a:ext cx="8610600" cy="1858963"/>
          </a:xfrm>
        </p:spPr>
        <p:txBody>
          <a:bodyPr/>
          <a:lstStyle/>
          <a:p>
            <a:pPr>
              <a:lnSpc>
                <a:spcPct val="85000"/>
              </a:lnSpc>
            </a:pPr>
            <a:r>
              <a:rPr lang="en-US" sz="3600"/>
              <a:t>Articles in peer reviewed journals are trusted by readers who would be skeptical of claims made in non peer reviewed sources</a:t>
            </a:r>
          </a:p>
        </p:txBody>
      </p:sp>
      <p:sp>
        <p:nvSpPr>
          <p:cNvPr id="45059" name="Rectangle 3"/>
          <p:cNvSpPr>
            <a:spLocks noGrp="1" noChangeArrowheads="1"/>
          </p:cNvSpPr>
          <p:nvPr>
            <p:ph type="body" idx="1"/>
          </p:nvPr>
        </p:nvSpPr>
        <p:spPr>
          <a:xfrm>
            <a:off x="457200" y="2209800"/>
            <a:ext cx="8229600" cy="3916363"/>
          </a:xfrm>
        </p:spPr>
        <p:txBody>
          <a:bodyPr/>
          <a:lstStyle/>
          <a:p>
            <a:pPr>
              <a:lnSpc>
                <a:spcPct val="85000"/>
              </a:lnSpc>
              <a:spcBef>
                <a:spcPct val="25000"/>
              </a:spcBef>
            </a:pPr>
            <a:r>
              <a:rPr lang="en-US"/>
              <a:t>The peer review process is viewed by scientists and the public as providing a scientific stamp of approval to the paper and its contents. </a:t>
            </a:r>
          </a:p>
          <a:p>
            <a:pPr>
              <a:lnSpc>
                <a:spcPct val="85000"/>
              </a:lnSpc>
              <a:spcBef>
                <a:spcPct val="25000"/>
              </a:spcBef>
              <a:buFontTx/>
              <a:buNone/>
            </a:pPr>
            <a:endParaRPr lang="en-US"/>
          </a:p>
          <a:p>
            <a:pPr>
              <a:lnSpc>
                <a:spcPct val="85000"/>
              </a:lnSpc>
              <a:spcBef>
                <a:spcPct val="25000"/>
              </a:spcBef>
            </a:pPr>
            <a:r>
              <a:rPr lang="en-US"/>
              <a:t>The reviewer therefore has an ethical obligation to support work of high quality while appropriately challenging flawed papers.</a:t>
            </a: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lnSpc>
                <a:spcPct val="85000"/>
              </a:lnSpc>
            </a:pPr>
            <a:r>
              <a:rPr lang="en-US" sz="4000"/>
              <a:t>Some ethical issues to consider as you read and review the paper</a:t>
            </a:r>
          </a:p>
        </p:txBody>
      </p:sp>
      <p:sp>
        <p:nvSpPr>
          <p:cNvPr id="40963" name="Rectangle 3"/>
          <p:cNvSpPr>
            <a:spLocks noGrp="1" noChangeArrowheads="1"/>
          </p:cNvSpPr>
          <p:nvPr>
            <p:ph type="body" idx="1"/>
          </p:nvPr>
        </p:nvSpPr>
        <p:spPr/>
        <p:txBody>
          <a:bodyPr/>
          <a:lstStyle/>
          <a:p>
            <a:r>
              <a:rPr lang="en-US">
                <a:solidFill>
                  <a:srgbClr val="66FFFF"/>
                </a:solidFill>
              </a:rPr>
              <a:t>Can you contact the author about the work or the paper?</a:t>
            </a:r>
            <a:r>
              <a:rPr lang="en-US"/>
              <a:t> </a:t>
            </a:r>
          </a:p>
          <a:p>
            <a:pPr>
              <a:buFontTx/>
              <a:buNone/>
            </a:pPr>
            <a:endParaRPr lang="en-US"/>
          </a:p>
          <a:p>
            <a:pPr lvl="1"/>
            <a:r>
              <a:rPr lang="en-US"/>
              <a:t>No – this destroys the blinding of the review process</a:t>
            </a:r>
          </a:p>
          <a:p>
            <a:endParaRPr lang="en-US"/>
          </a:p>
          <a:p>
            <a:pPr lvl="1"/>
            <a:r>
              <a:rPr lang="en-US"/>
              <a:t>If you need information from the author, contact the journal staff, and they will contact the author</a:t>
            </a: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838200" y="381000"/>
            <a:ext cx="7162800" cy="762000"/>
          </a:xfrm>
        </p:spPr>
        <p:txBody>
          <a:bodyPr>
            <a:normAutofit fontScale="90000"/>
          </a:bodyPr>
          <a:lstStyle/>
          <a:p>
            <a:pPr>
              <a:lnSpc>
                <a:spcPct val="80000"/>
              </a:lnSpc>
            </a:pPr>
            <a:r>
              <a:rPr lang="en-US" sz="4000"/>
              <a:t>Reviewers must be wary of unconscious biases</a:t>
            </a:r>
            <a:r>
              <a:rPr lang="en-US" sz="2800"/>
              <a:t> </a:t>
            </a:r>
          </a:p>
        </p:txBody>
      </p:sp>
      <p:sp>
        <p:nvSpPr>
          <p:cNvPr id="46083" name="Rectangle 3"/>
          <p:cNvSpPr>
            <a:spLocks noGrp="1" noChangeArrowheads="1"/>
          </p:cNvSpPr>
          <p:nvPr>
            <p:ph type="body" idx="1"/>
          </p:nvPr>
        </p:nvSpPr>
        <p:spPr>
          <a:xfrm>
            <a:off x="457200" y="1600200"/>
            <a:ext cx="8382000" cy="4525963"/>
          </a:xfrm>
        </p:spPr>
        <p:txBody>
          <a:bodyPr>
            <a:normAutofit lnSpcReduction="10000"/>
          </a:bodyPr>
          <a:lstStyle/>
          <a:p>
            <a:pPr>
              <a:lnSpc>
                <a:spcPct val="85000"/>
              </a:lnSpc>
              <a:spcBef>
                <a:spcPct val="25000"/>
              </a:spcBef>
            </a:pPr>
            <a:r>
              <a:rPr lang="en-US"/>
              <a:t>Positive results are viewed as more exciting than negative results and are therefore more likely to be published</a:t>
            </a:r>
          </a:p>
          <a:p>
            <a:pPr lvl="1">
              <a:lnSpc>
                <a:spcPct val="85000"/>
              </a:lnSpc>
              <a:spcBef>
                <a:spcPct val="25000"/>
              </a:spcBef>
            </a:pPr>
            <a:r>
              <a:rPr lang="en-US" sz="2000"/>
              <a:t>Bias toward a benefit from a experimental drug in a clinical trial</a:t>
            </a:r>
          </a:p>
          <a:p>
            <a:pPr lvl="1">
              <a:lnSpc>
                <a:spcPct val="85000"/>
              </a:lnSpc>
              <a:spcBef>
                <a:spcPct val="25000"/>
              </a:spcBef>
            </a:pPr>
            <a:r>
              <a:rPr lang="en-US" sz="2000"/>
              <a:t>Bias toward finding a toxic effect associated with an environmental pollutant</a:t>
            </a:r>
          </a:p>
          <a:p>
            <a:pPr lvl="1">
              <a:lnSpc>
                <a:spcPct val="85000"/>
              </a:lnSpc>
              <a:spcBef>
                <a:spcPct val="25000"/>
              </a:spcBef>
              <a:buFont typeface="Wingdings" pitchFamily="-101" charset="2"/>
              <a:buNone/>
            </a:pPr>
            <a:endParaRPr lang="en-US" sz="2000"/>
          </a:p>
          <a:p>
            <a:pPr>
              <a:lnSpc>
                <a:spcPct val="85000"/>
              </a:lnSpc>
              <a:spcBef>
                <a:spcPct val="25000"/>
              </a:spcBef>
            </a:pPr>
            <a:r>
              <a:rPr lang="en-US"/>
              <a:t>Papers that challenge existing dogma or that present surprising findings may be dismissed too readily during the review process </a:t>
            </a:r>
          </a:p>
          <a:p>
            <a:pPr lvl="1">
              <a:lnSpc>
                <a:spcPct val="85000"/>
              </a:lnSpc>
              <a:spcBef>
                <a:spcPct val="25000"/>
              </a:spcBef>
            </a:pPr>
            <a:r>
              <a:rPr lang="en-US" sz="2000"/>
              <a:t>Bias against surprising new ideas</a:t>
            </a:r>
          </a:p>
          <a:p>
            <a:pPr lvl="1">
              <a:lnSpc>
                <a:spcPct val="85000"/>
              </a:lnSpc>
              <a:spcBef>
                <a:spcPct val="25000"/>
              </a:spcBef>
            </a:pPr>
            <a:r>
              <a:rPr lang="en-US" sz="2000"/>
              <a:t>Bias against very novel techniques	</a:t>
            </a: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457200"/>
            <a:ext cx="8534400" cy="533400"/>
          </a:xfrm>
        </p:spPr>
        <p:txBody>
          <a:bodyPr>
            <a:normAutofit fontScale="90000"/>
          </a:bodyPr>
          <a:lstStyle/>
          <a:p>
            <a:r>
              <a:rPr lang="en-US" sz="3600"/>
              <a:t>Some editorial comments are appropriate</a:t>
            </a:r>
          </a:p>
        </p:txBody>
      </p:sp>
      <p:sp>
        <p:nvSpPr>
          <p:cNvPr id="48131" name="Rectangle 3"/>
          <p:cNvSpPr>
            <a:spLocks noGrp="1" noChangeArrowheads="1"/>
          </p:cNvSpPr>
          <p:nvPr>
            <p:ph type="body" idx="1"/>
          </p:nvPr>
        </p:nvSpPr>
        <p:spPr>
          <a:xfrm>
            <a:off x="304800" y="1447800"/>
            <a:ext cx="8610600" cy="4678363"/>
          </a:xfrm>
        </p:spPr>
        <p:txBody>
          <a:bodyPr>
            <a:normAutofit lnSpcReduction="10000"/>
          </a:bodyPr>
          <a:lstStyle/>
          <a:p>
            <a:pPr>
              <a:lnSpc>
                <a:spcPct val="85000"/>
              </a:lnSpc>
              <a:spcBef>
                <a:spcPct val="25000"/>
              </a:spcBef>
            </a:pPr>
            <a:r>
              <a:rPr lang="en-US" sz="2400"/>
              <a:t>There are cases where reviewer should make editorial comments. </a:t>
            </a:r>
          </a:p>
          <a:p>
            <a:pPr>
              <a:lnSpc>
                <a:spcPct val="85000"/>
              </a:lnSpc>
              <a:spcBef>
                <a:spcPct val="25000"/>
              </a:spcBef>
            </a:pPr>
            <a:r>
              <a:rPr lang="en-US" sz="2400"/>
              <a:t>He/she should identify sentences or paragraphs where the wording is sufficiently erroneous or ambiguous that the science is unclear. </a:t>
            </a:r>
          </a:p>
          <a:p>
            <a:pPr>
              <a:lnSpc>
                <a:spcPct val="85000"/>
              </a:lnSpc>
              <a:spcBef>
                <a:spcPct val="25000"/>
              </a:spcBef>
            </a:pPr>
            <a:r>
              <a:rPr lang="en-US" sz="2400"/>
              <a:t>She/he should also point out editorial errors that result in scientific misstatements. </a:t>
            </a:r>
          </a:p>
          <a:p>
            <a:pPr>
              <a:lnSpc>
                <a:spcPct val="85000"/>
              </a:lnSpc>
              <a:spcBef>
                <a:spcPct val="25000"/>
              </a:spcBef>
            </a:pPr>
            <a:r>
              <a:rPr lang="en-US" sz="2400"/>
              <a:t>He/she should point out errors in referencing. </a:t>
            </a:r>
          </a:p>
          <a:p>
            <a:pPr>
              <a:lnSpc>
                <a:spcPct val="85000"/>
              </a:lnSpc>
              <a:spcBef>
                <a:spcPct val="25000"/>
              </a:spcBef>
            </a:pPr>
            <a:r>
              <a:rPr lang="en-US" sz="2400"/>
              <a:t>A note that a manuscript requires major editorial assistance or a warning that a manuscript is so carelessly prepared that the science cannot be rigorously reviewed is always in order. </a:t>
            </a:r>
          </a:p>
          <a:p>
            <a:pPr>
              <a:lnSpc>
                <a:spcPct val="85000"/>
              </a:lnSpc>
              <a:spcBef>
                <a:spcPct val="25000"/>
              </a:spcBef>
            </a:pPr>
            <a:r>
              <a:rPr lang="en-US" sz="2400"/>
              <a:t>Reviewers should not waste inordinate amounts of time correcting minor problems with spelling, grammar, or punctuation. </a:t>
            </a: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274638"/>
            <a:ext cx="8229600" cy="792162"/>
          </a:xfrm>
        </p:spPr>
        <p:txBody>
          <a:bodyPr/>
          <a:lstStyle/>
          <a:p>
            <a:r>
              <a:rPr lang="en-US" sz="4000"/>
              <a:t>Focus on the science</a:t>
            </a:r>
          </a:p>
        </p:txBody>
      </p:sp>
      <p:sp>
        <p:nvSpPr>
          <p:cNvPr id="49155" name="Rectangle 3"/>
          <p:cNvSpPr>
            <a:spLocks noGrp="1" noChangeArrowheads="1"/>
          </p:cNvSpPr>
          <p:nvPr>
            <p:ph type="body" idx="1"/>
          </p:nvPr>
        </p:nvSpPr>
        <p:spPr/>
        <p:txBody>
          <a:bodyPr/>
          <a:lstStyle/>
          <a:p>
            <a:pPr>
              <a:lnSpc>
                <a:spcPct val="85000"/>
              </a:lnSpc>
              <a:spcBef>
                <a:spcPct val="25000"/>
              </a:spcBef>
            </a:pPr>
            <a:r>
              <a:rPr lang="en-US" sz="2800" dirty="0"/>
              <a:t>The review should focus on the science: the appropriateness of the techniques, the strengths and weaknesses of the experimental design, the quality of the data and analyses, and the appropriateness and impact of the conclusions drawn by the authors. </a:t>
            </a:r>
          </a:p>
          <a:p>
            <a:pPr>
              <a:lnSpc>
                <a:spcPct val="85000"/>
              </a:lnSpc>
              <a:spcBef>
                <a:spcPct val="25000"/>
              </a:spcBef>
              <a:buFontTx/>
              <a:buNone/>
            </a:pPr>
            <a:endParaRPr lang="en-US" sz="2800" dirty="0"/>
          </a:p>
          <a:p>
            <a:pPr>
              <a:lnSpc>
                <a:spcPct val="85000"/>
              </a:lnSpc>
              <a:spcBef>
                <a:spcPct val="25000"/>
              </a:spcBef>
            </a:pPr>
            <a:r>
              <a:rPr lang="en-US" sz="2800" dirty="0"/>
              <a:t>The comments made in the review should present clearly the reviewer’s analysis of the quality, novelty, and importance of the science and the effectiveness and appropriateness of its presentation in the manuscript. </a:t>
            </a: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274638"/>
            <a:ext cx="8229600" cy="792162"/>
          </a:xfrm>
        </p:spPr>
        <p:txBody>
          <a:bodyPr/>
          <a:lstStyle/>
          <a:p>
            <a:r>
              <a:rPr lang="en-US" sz="4000"/>
              <a:t>Focus on the science</a:t>
            </a:r>
          </a:p>
        </p:txBody>
      </p:sp>
      <p:pic>
        <p:nvPicPr>
          <p:cNvPr id="5" name="Picture 4"/>
          <p:cNvPicPr>
            <a:picLocks noChangeAspect="1"/>
          </p:cNvPicPr>
          <p:nvPr/>
        </p:nvPicPr>
        <p:blipFill>
          <a:blip r:embed="rId2"/>
          <a:stretch>
            <a:fillRect/>
          </a:stretch>
        </p:blipFill>
        <p:spPr>
          <a:xfrm>
            <a:off x="152400" y="1600200"/>
            <a:ext cx="5472928" cy="3962400"/>
          </a:xfrm>
          <a:prstGeom prst="rect">
            <a:avLst/>
          </a:prstGeom>
        </p:spPr>
      </p:pic>
      <p:sp>
        <p:nvSpPr>
          <p:cNvPr id="6" name="Rectangle 5"/>
          <p:cNvSpPr/>
          <p:nvPr/>
        </p:nvSpPr>
        <p:spPr>
          <a:xfrm>
            <a:off x="5334000" y="2796064"/>
            <a:ext cx="4343400" cy="2585323"/>
          </a:xfrm>
          <a:prstGeom prst="rect">
            <a:avLst/>
          </a:prstGeom>
        </p:spPr>
        <p:txBody>
          <a:bodyPr wrap="square">
            <a:spAutoFit/>
          </a:bodyPr>
          <a:lstStyle/>
          <a:p>
            <a:r>
              <a:rPr lang="en-US" dirty="0" smtClean="0"/>
              <a:t>Reagan: plus 14.9 percentage points</a:t>
            </a:r>
          </a:p>
          <a:p>
            <a:r>
              <a:rPr lang="en-US" dirty="0" smtClean="0"/>
              <a:t>GHW Bush: plus 7.1 percentage points</a:t>
            </a:r>
          </a:p>
          <a:p>
            <a:r>
              <a:rPr lang="en-US" dirty="0" smtClean="0"/>
              <a:t>Clinton: down 13.4 percentage points</a:t>
            </a:r>
          </a:p>
          <a:p>
            <a:r>
              <a:rPr lang="en-US" dirty="0" smtClean="0"/>
              <a:t>GW Bush: plus 5.6 percentage points</a:t>
            </a:r>
          </a:p>
          <a:p>
            <a:r>
              <a:rPr lang="en-US" dirty="0" err="1" smtClean="0"/>
              <a:t>Obama</a:t>
            </a:r>
            <a:r>
              <a:rPr lang="en-US" dirty="0" smtClean="0"/>
              <a:t>: plus 24.6 percentage points</a:t>
            </a:r>
          </a:p>
          <a:p>
            <a:endParaRPr lang="en-US" dirty="0" smtClean="0"/>
          </a:p>
          <a:p>
            <a:endParaRPr lang="en-US" dirty="0" smtClean="0"/>
          </a:p>
          <a:p>
            <a:endParaRPr lang="en-US" dirty="0" smtClean="0"/>
          </a:p>
          <a:p>
            <a:r>
              <a:rPr lang="en-US" dirty="0" smtClean="0"/>
              <a:t>Source: </a:t>
            </a:r>
            <a:r>
              <a:rPr lang="en-US" dirty="0"/>
              <a:t>W</a:t>
            </a:r>
            <a:r>
              <a:rPr lang="en-US" dirty="0" smtClean="0"/>
              <a:t>ashington post.  09/29/11</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en-US" sz="3600"/>
              <a:t>Duplicative publication or plagiarism</a:t>
            </a:r>
          </a:p>
        </p:txBody>
      </p:sp>
      <p:sp>
        <p:nvSpPr>
          <p:cNvPr id="56323" name="Rectangle 3"/>
          <p:cNvSpPr>
            <a:spLocks noGrp="1" noChangeArrowheads="1"/>
          </p:cNvSpPr>
          <p:nvPr>
            <p:ph type="body" idx="1"/>
          </p:nvPr>
        </p:nvSpPr>
        <p:spPr/>
        <p:txBody>
          <a:bodyPr/>
          <a:lstStyle/>
          <a:p>
            <a:pPr>
              <a:lnSpc>
                <a:spcPct val="90000"/>
              </a:lnSpc>
            </a:pPr>
            <a:r>
              <a:rPr lang="en-US" dirty="0"/>
              <a:t>The reviewer may recognize much or all of the paper, because some or all of the paper has been published previously by the same authors.</a:t>
            </a:r>
          </a:p>
          <a:p>
            <a:pPr>
              <a:lnSpc>
                <a:spcPct val="90000"/>
              </a:lnSpc>
              <a:buFontTx/>
              <a:buNone/>
            </a:pPr>
            <a:r>
              <a:rPr lang="en-US" dirty="0"/>
              <a:t> </a:t>
            </a:r>
          </a:p>
          <a:p>
            <a:pPr>
              <a:lnSpc>
                <a:spcPct val="90000"/>
              </a:lnSpc>
            </a:pPr>
            <a:r>
              <a:rPr lang="en-US" dirty="0"/>
              <a:t>The reviewer may find text or ideas which have been copied without permission or appropriate attribution from the works of others. </a:t>
            </a: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274638"/>
            <a:ext cx="8229600" cy="715962"/>
          </a:xfrm>
        </p:spPr>
        <p:txBody>
          <a:bodyPr/>
          <a:lstStyle/>
          <a:p>
            <a:r>
              <a:rPr lang="en-US" sz="4000"/>
              <a:t>Writing the review</a:t>
            </a:r>
          </a:p>
        </p:txBody>
      </p:sp>
      <p:sp>
        <p:nvSpPr>
          <p:cNvPr id="61443" name="Rectangle 3"/>
          <p:cNvSpPr>
            <a:spLocks noGrp="1" noChangeArrowheads="1"/>
          </p:cNvSpPr>
          <p:nvPr>
            <p:ph type="body" idx="1"/>
          </p:nvPr>
        </p:nvSpPr>
        <p:spPr>
          <a:xfrm>
            <a:off x="228600" y="990600"/>
            <a:ext cx="8686800" cy="5135563"/>
          </a:xfrm>
        </p:spPr>
        <p:txBody>
          <a:bodyPr>
            <a:normAutofit lnSpcReduction="10000"/>
          </a:bodyPr>
          <a:lstStyle/>
          <a:p>
            <a:pPr>
              <a:lnSpc>
                <a:spcPct val="90000"/>
              </a:lnSpc>
              <a:spcBef>
                <a:spcPct val="25000"/>
              </a:spcBef>
            </a:pPr>
            <a:r>
              <a:rPr lang="en-US" sz="2800"/>
              <a:t>Reviews can be difficult to write. </a:t>
            </a:r>
          </a:p>
          <a:p>
            <a:pPr>
              <a:lnSpc>
                <a:spcPct val="90000"/>
              </a:lnSpc>
              <a:spcBef>
                <a:spcPct val="25000"/>
              </a:spcBef>
            </a:pPr>
            <a:r>
              <a:rPr lang="en-US" sz="2800"/>
              <a:t>They must be clear, concise, and accurate.</a:t>
            </a:r>
          </a:p>
          <a:p>
            <a:pPr>
              <a:lnSpc>
                <a:spcPct val="90000"/>
              </a:lnSpc>
              <a:spcBef>
                <a:spcPct val="25000"/>
              </a:spcBef>
            </a:pPr>
            <a:r>
              <a:rPr lang="en-US" sz="2800"/>
              <a:t>Although their primary purpose is to advise the editor, comments to the author frequently are of value in guiding revision of the paper for the same or a different journal and in suggesting ways to improve the project by the inclusion of additional data or experiments. </a:t>
            </a:r>
          </a:p>
          <a:p>
            <a:pPr>
              <a:lnSpc>
                <a:spcPct val="90000"/>
              </a:lnSpc>
              <a:spcBef>
                <a:spcPct val="25000"/>
              </a:spcBef>
            </a:pPr>
            <a:r>
              <a:rPr lang="en-US" sz="2800"/>
              <a:t>Comments to the author may be very brief, especially in the case of an excellent, well prepared paper. </a:t>
            </a:r>
          </a:p>
          <a:p>
            <a:pPr>
              <a:lnSpc>
                <a:spcPct val="90000"/>
              </a:lnSpc>
              <a:spcBef>
                <a:spcPct val="25000"/>
              </a:spcBef>
            </a:pPr>
            <a:r>
              <a:rPr lang="en-US" sz="2800"/>
              <a:t>They may be extensive if the reviewer feels the paper has valuable elements but requires extensive revisions to present the findings effectively. </a:t>
            </a: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457200" y="274638"/>
            <a:ext cx="8229600" cy="792162"/>
          </a:xfrm>
        </p:spPr>
        <p:txBody>
          <a:bodyPr/>
          <a:lstStyle/>
          <a:p>
            <a:r>
              <a:rPr lang="en-US" sz="4000"/>
              <a:t>Rude reviews</a:t>
            </a:r>
          </a:p>
        </p:txBody>
      </p:sp>
      <p:sp>
        <p:nvSpPr>
          <p:cNvPr id="63491" name="Rectangle 3"/>
          <p:cNvSpPr>
            <a:spLocks noGrp="1" noChangeArrowheads="1"/>
          </p:cNvSpPr>
          <p:nvPr>
            <p:ph type="body" idx="1"/>
          </p:nvPr>
        </p:nvSpPr>
        <p:spPr>
          <a:xfrm>
            <a:off x="457200" y="1066800"/>
            <a:ext cx="8229600" cy="5257800"/>
          </a:xfrm>
        </p:spPr>
        <p:txBody>
          <a:bodyPr/>
          <a:lstStyle/>
          <a:p>
            <a:pPr>
              <a:lnSpc>
                <a:spcPct val="80000"/>
              </a:lnSpc>
              <a:spcBef>
                <a:spcPct val="25000"/>
              </a:spcBef>
            </a:pPr>
            <a:r>
              <a:rPr lang="en-US" sz="2400"/>
              <a:t>Some reviewers submit critiques that are so rude, snide, sarcastic, argumentative, or even obscene that they must be censored before being sent to the authors. </a:t>
            </a:r>
          </a:p>
          <a:p>
            <a:pPr>
              <a:lnSpc>
                <a:spcPct val="80000"/>
              </a:lnSpc>
              <a:spcBef>
                <a:spcPct val="25000"/>
              </a:spcBef>
            </a:pPr>
            <a:r>
              <a:rPr lang="en-US" sz="2400"/>
              <a:t>Some are not transmitted, depriving the author of any beneficial insights the reviewer might have had.</a:t>
            </a:r>
          </a:p>
          <a:p>
            <a:pPr>
              <a:lnSpc>
                <a:spcPct val="80000"/>
              </a:lnSpc>
              <a:spcBef>
                <a:spcPct val="25000"/>
              </a:spcBef>
            </a:pPr>
            <a:r>
              <a:rPr lang="en-US" sz="2400"/>
              <a:t>Rudeness, personal criticism and locker room humor are never appropriate. </a:t>
            </a:r>
          </a:p>
          <a:p>
            <a:pPr>
              <a:lnSpc>
                <a:spcPct val="80000"/>
              </a:lnSpc>
              <a:spcBef>
                <a:spcPct val="25000"/>
              </a:spcBef>
            </a:pPr>
            <a:r>
              <a:rPr lang="en-US" sz="2400"/>
              <a:t>Even the most serious scientific criticisms can be worded and presented in such a way as to be constructive and collegial. </a:t>
            </a:r>
          </a:p>
          <a:p>
            <a:pPr>
              <a:lnSpc>
                <a:spcPct val="80000"/>
              </a:lnSpc>
              <a:spcBef>
                <a:spcPct val="25000"/>
              </a:spcBef>
            </a:pPr>
            <a:r>
              <a:rPr lang="en-US" sz="2400"/>
              <a:t>Reviewers should write critiques using a style and tone that they would want to see in the reviews that they or their trainees receive. </a:t>
            </a:r>
          </a:p>
          <a:p>
            <a:pPr>
              <a:lnSpc>
                <a:spcPct val="80000"/>
              </a:lnSpc>
              <a:spcBef>
                <a:spcPct val="25000"/>
              </a:spcBef>
            </a:pPr>
            <a:r>
              <a:rPr lang="en-US" sz="2400">
                <a:solidFill>
                  <a:srgbClr val="66FFFF"/>
                </a:solidFill>
              </a:rPr>
              <a:t>Reviewers should remember that they are setting the standards of behavior and collegiality for their field, as well as the standards of science.</a:t>
            </a:r>
            <a:r>
              <a:rPr lang="en-US" sz="2400"/>
              <a:t> </a:t>
            </a: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sz="4000"/>
              <a:t>Conclusions</a:t>
            </a:r>
          </a:p>
        </p:txBody>
      </p:sp>
      <p:sp>
        <p:nvSpPr>
          <p:cNvPr id="66563" name="Rectangle 3"/>
          <p:cNvSpPr>
            <a:spLocks noGrp="1" noChangeArrowheads="1"/>
          </p:cNvSpPr>
          <p:nvPr>
            <p:ph type="body" idx="1"/>
          </p:nvPr>
        </p:nvSpPr>
        <p:spPr>
          <a:xfrm>
            <a:off x="457200" y="1447800"/>
            <a:ext cx="8458200" cy="4724400"/>
          </a:xfrm>
        </p:spPr>
        <p:txBody>
          <a:bodyPr/>
          <a:lstStyle/>
          <a:p>
            <a:pPr>
              <a:lnSpc>
                <a:spcPct val="85000"/>
              </a:lnSpc>
              <a:spcBef>
                <a:spcPct val="25000"/>
              </a:spcBef>
            </a:pPr>
            <a:r>
              <a:rPr lang="en-US" sz="2400" dirty="0"/>
              <a:t>The review of manuscripts for peer reviewed journals raises many ethical issues and problems.</a:t>
            </a:r>
          </a:p>
          <a:p>
            <a:pPr>
              <a:lnSpc>
                <a:spcPct val="85000"/>
              </a:lnSpc>
              <a:spcBef>
                <a:spcPct val="25000"/>
              </a:spcBef>
            </a:pPr>
            <a:r>
              <a:rPr lang="en-US" sz="2400" dirty="0"/>
              <a:t>Reviewers should be aware of these when deciding whether to review a paper, throughout the review process, and even after they submit their reviews.</a:t>
            </a:r>
          </a:p>
          <a:p>
            <a:pPr>
              <a:lnSpc>
                <a:spcPct val="85000"/>
              </a:lnSpc>
              <a:spcBef>
                <a:spcPct val="25000"/>
              </a:spcBef>
            </a:pPr>
            <a:r>
              <a:rPr lang="en-US" sz="2400" dirty="0"/>
              <a:t>Forethought and planning will enable the reviewer to avoid many potential ethical problems. </a:t>
            </a:r>
          </a:p>
          <a:p>
            <a:pPr>
              <a:lnSpc>
                <a:spcPct val="85000"/>
              </a:lnSpc>
              <a:spcBef>
                <a:spcPct val="25000"/>
              </a:spcBef>
            </a:pPr>
            <a:r>
              <a:rPr lang="en-US" sz="2400" dirty="0"/>
              <a:t>Others ethical problems may appear without warning. </a:t>
            </a:r>
          </a:p>
          <a:p>
            <a:pPr>
              <a:lnSpc>
                <a:spcPct val="85000"/>
              </a:lnSpc>
              <a:spcBef>
                <a:spcPct val="25000"/>
              </a:spcBef>
            </a:pPr>
            <a:r>
              <a:rPr lang="en-US" sz="2400" dirty="0"/>
              <a:t>When in doubt about ethical issues, the reviewer should discuss his/her concerns with the editor or the journal staff. </a:t>
            </a:r>
          </a:p>
          <a:p>
            <a:pPr>
              <a:lnSpc>
                <a:spcPct val="85000"/>
              </a:lnSpc>
              <a:spcBef>
                <a:spcPct val="25000"/>
              </a:spcBef>
            </a:pPr>
            <a:r>
              <a:rPr lang="en-US" sz="2400" dirty="0"/>
              <a:t>The reviewer should always work to provide reviews that meet high standards of ethics as well as high standards of science.</a:t>
            </a: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458200" cy="1143000"/>
          </a:xfrm>
        </p:spPr>
        <p:txBody>
          <a:bodyPr>
            <a:normAutofit fontScale="90000"/>
          </a:bodyPr>
          <a:lstStyle/>
          <a:p>
            <a:r>
              <a:rPr lang="en-US" dirty="0" smtClean="0"/>
              <a:t>Part 2: “Our” Peer Review Experiences</a:t>
            </a:r>
            <a:endParaRPr lang="en-US" dirty="0"/>
          </a:p>
        </p:txBody>
      </p:sp>
      <p:sp>
        <p:nvSpPr>
          <p:cNvPr id="3" name="Content Placeholder 2"/>
          <p:cNvSpPr>
            <a:spLocks noGrp="1"/>
          </p:cNvSpPr>
          <p:nvPr>
            <p:ph idx="1"/>
          </p:nvPr>
        </p:nvSpPr>
        <p:spPr>
          <a:xfrm>
            <a:off x="228600" y="2022871"/>
            <a:ext cx="8458200" cy="4103292"/>
          </a:xfrm>
        </p:spPr>
        <p:txBody>
          <a:bodyPr>
            <a:normAutofit fontScale="77500" lnSpcReduction="20000"/>
          </a:bodyPr>
          <a:lstStyle/>
          <a:p>
            <a:pPr>
              <a:buNone/>
            </a:pPr>
            <a:r>
              <a:rPr lang="en-US" dirty="0" smtClean="0"/>
              <a:t>Some Examples:</a:t>
            </a:r>
          </a:p>
          <a:p>
            <a:pPr>
              <a:buNone/>
            </a:pPr>
            <a:endParaRPr lang="en-US" dirty="0" smtClean="0"/>
          </a:p>
          <a:p>
            <a:pPr>
              <a:buNone/>
            </a:pPr>
            <a:r>
              <a:rPr lang="en-US" dirty="0" smtClean="0"/>
              <a:t>1: Good Review / Good Paper</a:t>
            </a:r>
          </a:p>
          <a:p>
            <a:pPr>
              <a:buNone/>
            </a:pPr>
            <a:r>
              <a:rPr lang="en-US" dirty="0" smtClean="0"/>
              <a:t>2: Good Review / Bad Paper</a:t>
            </a:r>
          </a:p>
          <a:p>
            <a:pPr>
              <a:buNone/>
            </a:pPr>
            <a:r>
              <a:rPr lang="en-US" dirty="0" smtClean="0"/>
              <a:t>3: Conflicted/Polarized Reviews  (really frustrating!)</a:t>
            </a:r>
          </a:p>
          <a:p>
            <a:pPr>
              <a:buNone/>
            </a:pPr>
            <a:r>
              <a:rPr lang="en-US" dirty="0"/>
              <a:t>4</a:t>
            </a:r>
            <a:r>
              <a:rPr lang="en-US" dirty="0" smtClean="0"/>
              <a:t>: A bad (quality) review</a:t>
            </a:r>
          </a:p>
          <a:p>
            <a:pPr>
              <a:buNone/>
            </a:pPr>
            <a:r>
              <a:rPr lang="en-US" dirty="0" smtClean="0"/>
              <a:t>5: Totally Nonsensical Paper, Accepted in Reviews =  Bad Journal</a:t>
            </a:r>
          </a:p>
          <a:p>
            <a:pPr>
              <a:buNone/>
            </a:pPr>
            <a:r>
              <a:rPr lang="en-US" dirty="0" smtClean="0"/>
              <a:t>6: Bad Review / Plagiarized Paper</a:t>
            </a:r>
          </a:p>
          <a:p>
            <a:pPr>
              <a:buNone/>
            </a:pPr>
            <a:r>
              <a:rPr lang="en-US" dirty="0" smtClean="0"/>
              <a:t>7: Example of a successful rebuttal</a:t>
            </a:r>
          </a:p>
          <a:p>
            <a:pPr>
              <a:buNone/>
            </a:pPr>
            <a:endParaRPr lang="en-US" dirty="0"/>
          </a:p>
        </p:txBody>
      </p:sp>
      <p:pic>
        <p:nvPicPr>
          <p:cNvPr id="4" name="Picture 3"/>
          <p:cNvPicPr>
            <a:picLocks noChangeAspect="1"/>
          </p:cNvPicPr>
          <p:nvPr/>
        </p:nvPicPr>
        <p:blipFill>
          <a:blip r:embed="rId2"/>
          <a:stretch>
            <a:fillRect/>
          </a:stretch>
        </p:blipFill>
        <p:spPr>
          <a:xfrm>
            <a:off x="2222004" y="1177529"/>
            <a:ext cx="634007" cy="422671"/>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Part 3: Writing a CS Paper for Peer Review</a:t>
            </a:r>
            <a:endParaRPr lang="en-US" dirty="0"/>
          </a:p>
        </p:txBody>
      </p:sp>
      <p:pic>
        <p:nvPicPr>
          <p:cNvPr id="4" name="Picture 3"/>
          <p:cNvPicPr>
            <a:picLocks noChangeAspect="1"/>
          </p:cNvPicPr>
          <p:nvPr/>
        </p:nvPicPr>
        <p:blipFill>
          <a:blip r:embed="rId3"/>
          <a:stretch>
            <a:fillRect/>
          </a:stretch>
        </p:blipFill>
        <p:spPr>
          <a:xfrm>
            <a:off x="4191000" y="1417638"/>
            <a:ext cx="4061667" cy="5054701"/>
          </a:xfrm>
          <a:prstGeom prst="rect">
            <a:avLst/>
          </a:prstGeom>
        </p:spPr>
      </p:pic>
      <p:sp>
        <p:nvSpPr>
          <p:cNvPr id="5" name="TextBox 4"/>
          <p:cNvSpPr txBox="1"/>
          <p:nvPr/>
        </p:nvSpPr>
        <p:spPr>
          <a:xfrm>
            <a:off x="457200" y="2438400"/>
            <a:ext cx="3429000" cy="1200329"/>
          </a:xfrm>
          <a:prstGeom prst="rect">
            <a:avLst/>
          </a:prstGeom>
          <a:noFill/>
        </p:spPr>
        <p:txBody>
          <a:bodyPr wrap="square" rtlCol="0">
            <a:spAutoFit/>
          </a:bodyPr>
          <a:lstStyle/>
          <a:p>
            <a:r>
              <a:rPr lang="en-US" dirty="0" smtClean="0"/>
              <a:t>“No tale is so good that it can’t be spoiled in the telling”</a:t>
            </a:r>
          </a:p>
          <a:p>
            <a:endParaRPr lang="en-US" dirty="0" smtClean="0"/>
          </a:p>
          <a:p>
            <a:r>
              <a:rPr lang="en-US" dirty="0" smtClean="0"/>
              <a:t>				-Proverb</a:t>
            </a:r>
          </a:p>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Style</a:t>
            </a:r>
            <a:endParaRPr lang="en-US" dirty="0"/>
          </a:p>
        </p:txBody>
      </p:sp>
      <p:sp>
        <p:nvSpPr>
          <p:cNvPr id="3" name="Content Placeholder 2"/>
          <p:cNvSpPr>
            <a:spLocks noGrp="1"/>
          </p:cNvSpPr>
          <p:nvPr>
            <p:ph idx="1"/>
          </p:nvPr>
        </p:nvSpPr>
        <p:spPr/>
        <p:txBody>
          <a:bodyPr/>
          <a:lstStyle/>
          <a:p>
            <a:r>
              <a:rPr lang="en-US" dirty="0" smtClean="0"/>
              <a:t>Economy</a:t>
            </a:r>
          </a:p>
          <a:p>
            <a:r>
              <a:rPr lang="en-US" dirty="0" smtClean="0"/>
              <a:t>Tone</a:t>
            </a:r>
          </a:p>
          <a:p>
            <a:r>
              <a:rPr lang="en-US" dirty="0" smtClean="0"/>
              <a:t>Motivation</a:t>
            </a:r>
          </a:p>
          <a:p>
            <a:r>
              <a:rPr lang="en-US" dirty="0" smtClean="0"/>
              <a:t>Balance</a:t>
            </a:r>
          </a:p>
          <a:p>
            <a:r>
              <a:rPr lang="en-US" dirty="0" smtClean="0"/>
              <a:t>The upper hand</a:t>
            </a:r>
          </a:p>
          <a:p>
            <a:r>
              <a:rPr lang="en-US" dirty="0" smtClean="0"/>
              <a:t>Reference &amp; Citation</a:t>
            </a:r>
          </a:p>
          <a:p>
            <a:r>
              <a:rPr lang="en-US" dirty="0" smtClean="0"/>
              <a:t>Grammar &amp; Beauty</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Style Specifics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Titles &amp; Headings</a:t>
            </a:r>
          </a:p>
          <a:p>
            <a:r>
              <a:rPr lang="en-US" dirty="0" smtClean="0"/>
              <a:t>Opening Paragraphs</a:t>
            </a:r>
          </a:p>
          <a:p>
            <a:r>
              <a:rPr lang="en-US" dirty="0" smtClean="0"/>
              <a:t>Paragraphing</a:t>
            </a:r>
          </a:p>
          <a:p>
            <a:r>
              <a:rPr lang="en-US" dirty="0" smtClean="0"/>
              <a:t>Ambiguity</a:t>
            </a:r>
          </a:p>
          <a:p>
            <a:r>
              <a:rPr lang="en-US" dirty="0" smtClean="0"/>
              <a:t>Sentence structure</a:t>
            </a:r>
          </a:p>
          <a:p>
            <a:r>
              <a:rPr lang="en-US" dirty="0" smtClean="0"/>
              <a:t>Tense</a:t>
            </a:r>
          </a:p>
          <a:p>
            <a:r>
              <a:rPr lang="en-US" dirty="0" smtClean="0"/>
              <a:t>Repetition &amp; Parallelism</a:t>
            </a:r>
          </a:p>
          <a:p>
            <a:r>
              <a:rPr lang="en-US" dirty="0" smtClean="0"/>
              <a:t>Emphasis</a:t>
            </a:r>
          </a:p>
          <a:p>
            <a:r>
              <a:rPr lang="en-US" dirty="0" smtClean="0"/>
              <a:t>Definitions</a:t>
            </a: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Style Specifics</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Choice of words  (“Our system is magnificent”  </a:t>
            </a:r>
            <a:r>
              <a:rPr lang="en-US" dirty="0" err="1" smtClean="0"/>
              <a:t>v/s</a:t>
            </a:r>
            <a:r>
              <a:rPr lang="en-US" dirty="0" smtClean="0"/>
              <a:t> “Our system performs well”)</a:t>
            </a:r>
          </a:p>
          <a:p>
            <a:r>
              <a:rPr lang="en-US" dirty="0" smtClean="0"/>
              <a:t>Misused words  (</a:t>
            </a:r>
            <a:r>
              <a:rPr lang="en-US" dirty="0" err="1" smtClean="0"/>
              <a:t>e.g</a:t>
            </a:r>
            <a:r>
              <a:rPr lang="en-US" dirty="0" smtClean="0"/>
              <a:t>: affect / effect)</a:t>
            </a:r>
          </a:p>
          <a:p>
            <a:r>
              <a:rPr lang="en-US" dirty="0" smtClean="0"/>
              <a:t>Spelling Convention  (</a:t>
            </a:r>
            <a:r>
              <a:rPr lang="en-US" dirty="0" err="1" smtClean="0"/>
              <a:t>ize</a:t>
            </a:r>
            <a:r>
              <a:rPr lang="en-US" dirty="0" smtClean="0"/>
              <a:t>, </a:t>
            </a:r>
            <a:r>
              <a:rPr lang="en-US" dirty="0" err="1" smtClean="0"/>
              <a:t>ise</a:t>
            </a:r>
            <a:r>
              <a:rPr lang="en-US" dirty="0" smtClean="0"/>
              <a:t> etc.)</a:t>
            </a:r>
          </a:p>
          <a:p>
            <a:r>
              <a:rPr lang="en-US" dirty="0" smtClean="0"/>
              <a:t>Jargon  (reviewers may not understand)</a:t>
            </a:r>
          </a:p>
          <a:p>
            <a:r>
              <a:rPr lang="en-US" dirty="0" smtClean="0"/>
              <a:t>Cliché &amp; Idiom   (better to avoid)</a:t>
            </a:r>
          </a:p>
          <a:p>
            <a:r>
              <a:rPr lang="en-US" dirty="0" smtClean="0"/>
              <a:t>Overuse of words (mentioning ‘system’ 5 times in a paragraph)</a:t>
            </a:r>
          </a:p>
          <a:p>
            <a:r>
              <a:rPr lang="en-US" dirty="0" smtClean="0"/>
              <a:t>Padding  (superfluous sentences, frequently at beginning and ends of paragraphs) </a:t>
            </a:r>
          </a:p>
          <a:p>
            <a:r>
              <a:rPr lang="en-US" dirty="0" smtClean="0"/>
              <a:t>Sexism (He/She/The User etc.)</a:t>
            </a:r>
          </a:p>
          <a:p>
            <a:r>
              <a:rPr lang="en-US" dirty="0" smtClean="0"/>
              <a:t>Abbreviations / Acronyms  (1</a:t>
            </a:r>
            <a:r>
              <a:rPr lang="en-US" baseline="30000" dirty="0" smtClean="0"/>
              <a:t>st</a:t>
            </a:r>
            <a:r>
              <a:rPr lang="en-US" dirty="0" smtClean="0"/>
              <a:t> ref, then be consistent)</a:t>
            </a:r>
          </a:p>
          <a:p>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Punctuation</a:t>
            </a:r>
            <a:endParaRPr lang="en-US" dirty="0"/>
          </a:p>
        </p:txBody>
      </p:sp>
      <p:sp>
        <p:nvSpPr>
          <p:cNvPr id="3" name="Content Placeholder 2"/>
          <p:cNvSpPr>
            <a:spLocks noGrp="1"/>
          </p:cNvSpPr>
          <p:nvPr>
            <p:ph idx="1"/>
          </p:nvPr>
        </p:nvSpPr>
        <p:spPr/>
        <p:txBody>
          <a:bodyPr>
            <a:normAutofit lnSpcReduction="10000"/>
          </a:bodyPr>
          <a:lstStyle/>
          <a:p>
            <a:r>
              <a:rPr lang="en-US" dirty="0" smtClean="0"/>
              <a:t>Fonts &amp; formatting</a:t>
            </a:r>
          </a:p>
          <a:p>
            <a:r>
              <a:rPr lang="en-US" dirty="0" smtClean="0"/>
              <a:t>Stops</a:t>
            </a:r>
          </a:p>
          <a:p>
            <a:r>
              <a:rPr lang="en-US" dirty="0" smtClean="0"/>
              <a:t>Commas</a:t>
            </a:r>
          </a:p>
          <a:p>
            <a:r>
              <a:rPr lang="en-US" dirty="0" smtClean="0"/>
              <a:t>Apostrophes</a:t>
            </a:r>
          </a:p>
          <a:p>
            <a:r>
              <a:rPr lang="en-US" dirty="0" smtClean="0"/>
              <a:t>Exclamations</a:t>
            </a:r>
          </a:p>
          <a:p>
            <a:r>
              <a:rPr lang="en-US" dirty="0" err="1" smtClean="0"/>
              <a:t>Hyphenization</a:t>
            </a:r>
            <a:endParaRPr lang="en-US" dirty="0" smtClean="0"/>
          </a:p>
          <a:p>
            <a:r>
              <a:rPr lang="en-US" dirty="0" smtClean="0"/>
              <a:t>Capitalization</a:t>
            </a:r>
          </a:p>
          <a:p>
            <a:r>
              <a:rPr lang="en-US" dirty="0" smtClean="0"/>
              <a:t>Parenthesis</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Mathematics</a:t>
            </a:r>
            <a:endParaRPr lang="en-US" dirty="0"/>
          </a:p>
        </p:txBody>
      </p:sp>
      <p:sp>
        <p:nvSpPr>
          <p:cNvPr id="3" name="Content Placeholder 2"/>
          <p:cNvSpPr>
            <a:spLocks noGrp="1"/>
          </p:cNvSpPr>
          <p:nvPr>
            <p:ph idx="1"/>
          </p:nvPr>
        </p:nvSpPr>
        <p:spPr/>
        <p:txBody>
          <a:bodyPr/>
          <a:lstStyle/>
          <a:p>
            <a:r>
              <a:rPr lang="en-US" dirty="0" smtClean="0"/>
              <a:t>Clarity</a:t>
            </a:r>
          </a:p>
          <a:p>
            <a:r>
              <a:rPr lang="en-US" dirty="0" smtClean="0"/>
              <a:t>Theorems</a:t>
            </a:r>
          </a:p>
          <a:p>
            <a:r>
              <a:rPr lang="en-US" dirty="0" smtClean="0"/>
              <a:t>Readability</a:t>
            </a:r>
          </a:p>
          <a:p>
            <a:r>
              <a:rPr lang="en-US" dirty="0" smtClean="0"/>
              <a:t>Notation</a:t>
            </a:r>
          </a:p>
          <a:p>
            <a:r>
              <a:rPr lang="en-US" dirty="0" smtClean="0"/>
              <a:t>Alphabets</a:t>
            </a:r>
          </a:p>
          <a:p>
            <a:r>
              <a:rPr lang="en-US" dirty="0" smtClean="0"/>
              <a:t>Line Breaks</a:t>
            </a:r>
          </a:p>
          <a:p>
            <a:r>
              <a:rPr lang="en-US" dirty="0" smtClean="0"/>
              <a:t>Units of Measurement</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Graphs Figures and Tables</a:t>
            </a:r>
            <a:endParaRPr lang="en-US" dirty="0"/>
          </a:p>
        </p:txBody>
      </p:sp>
      <p:sp>
        <p:nvSpPr>
          <p:cNvPr id="3" name="Content Placeholder 2"/>
          <p:cNvSpPr>
            <a:spLocks noGrp="1"/>
          </p:cNvSpPr>
          <p:nvPr>
            <p:ph idx="1"/>
          </p:nvPr>
        </p:nvSpPr>
        <p:spPr/>
        <p:txBody>
          <a:bodyPr/>
          <a:lstStyle/>
          <a:p>
            <a:r>
              <a:rPr lang="en-US" dirty="0" smtClean="0"/>
              <a:t>Graphs</a:t>
            </a:r>
          </a:p>
          <a:p>
            <a:r>
              <a:rPr lang="en-US" dirty="0" smtClean="0"/>
              <a:t>Visualization of Results</a:t>
            </a:r>
          </a:p>
          <a:p>
            <a:r>
              <a:rPr lang="en-US" dirty="0" smtClean="0"/>
              <a:t>Diagrams</a:t>
            </a:r>
          </a:p>
          <a:p>
            <a:r>
              <a:rPr lang="en-US" dirty="0" smtClean="0"/>
              <a:t>Tables</a:t>
            </a:r>
          </a:p>
          <a:p>
            <a:r>
              <a:rPr lang="en-US" dirty="0" smtClean="0"/>
              <a:t>Captions &amp; Labels</a:t>
            </a:r>
          </a:p>
          <a:p>
            <a:r>
              <a:rPr lang="en-US" dirty="0" smtClean="0"/>
              <a:t>Axes Labels and Headings</a:t>
            </a:r>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Algorithms</a:t>
            </a:r>
            <a:endParaRPr lang="en-US" dirty="0"/>
          </a:p>
        </p:txBody>
      </p:sp>
      <p:sp>
        <p:nvSpPr>
          <p:cNvPr id="3" name="Content Placeholder 2"/>
          <p:cNvSpPr>
            <a:spLocks noGrp="1"/>
          </p:cNvSpPr>
          <p:nvPr>
            <p:ph idx="1"/>
          </p:nvPr>
        </p:nvSpPr>
        <p:spPr/>
        <p:txBody>
          <a:bodyPr/>
          <a:lstStyle/>
          <a:p>
            <a:r>
              <a:rPr lang="en-US" dirty="0" smtClean="0"/>
              <a:t>Presentation</a:t>
            </a:r>
          </a:p>
          <a:p>
            <a:r>
              <a:rPr lang="en-US" dirty="0" smtClean="0"/>
              <a:t>Formalisms</a:t>
            </a:r>
          </a:p>
          <a:p>
            <a:r>
              <a:rPr lang="en-US" dirty="0" smtClean="0"/>
              <a:t>Level of Detail</a:t>
            </a:r>
          </a:p>
          <a:p>
            <a:r>
              <a:rPr lang="en-US" dirty="0" smtClean="0"/>
              <a:t>Notation</a:t>
            </a:r>
          </a:p>
          <a:p>
            <a:r>
              <a:rPr lang="en-US" dirty="0" smtClean="0"/>
              <a:t>Performance</a:t>
            </a:r>
          </a:p>
          <a:p>
            <a:r>
              <a:rPr lang="en-US" dirty="0" smtClean="0"/>
              <a:t>Asymptotic Complexity</a:t>
            </a:r>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Editing</a:t>
            </a:r>
            <a:endParaRPr lang="en-US" dirty="0"/>
          </a:p>
        </p:txBody>
      </p:sp>
      <p:sp>
        <p:nvSpPr>
          <p:cNvPr id="3" name="Content Placeholder 2"/>
          <p:cNvSpPr>
            <a:spLocks noGrp="1"/>
          </p:cNvSpPr>
          <p:nvPr>
            <p:ph idx="1"/>
          </p:nvPr>
        </p:nvSpPr>
        <p:spPr/>
        <p:txBody>
          <a:bodyPr/>
          <a:lstStyle/>
          <a:p>
            <a:r>
              <a:rPr lang="en-US" dirty="0" smtClean="0"/>
              <a:t>Consistency</a:t>
            </a:r>
          </a:p>
          <a:p>
            <a:r>
              <a:rPr lang="en-US" dirty="0" smtClean="0"/>
              <a:t>Style</a:t>
            </a:r>
          </a:p>
          <a:p>
            <a:r>
              <a:rPr lang="en-US" dirty="0" smtClean="0"/>
              <a:t>Proofreading</a:t>
            </a:r>
          </a:p>
          <a:p>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Writing Up</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Scope of the paper</a:t>
            </a:r>
          </a:p>
          <a:p>
            <a:r>
              <a:rPr lang="en-US" dirty="0" smtClean="0"/>
              <a:t>Telling a story</a:t>
            </a:r>
          </a:p>
          <a:p>
            <a:r>
              <a:rPr lang="en-US" dirty="0" smtClean="0"/>
              <a:t>Organization</a:t>
            </a:r>
          </a:p>
          <a:p>
            <a:r>
              <a:rPr lang="en-US" dirty="0" smtClean="0"/>
              <a:t>First Draft</a:t>
            </a:r>
          </a:p>
          <a:p>
            <a:r>
              <a:rPr lang="en-US" dirty="0" smtClean="0"/>
              <a:t>Submission</a:t>
            </a:r>
          </a:p>
          <a:p>
            <a:r>
              <a:rPr lang="en-US" dirty="0" smtClean="0"/>
              <a:t>Camera-ready</a:t>
            </a:r>
          </a:p>
          <a:p>
            <a:r>
              <a:rPr lang="en-US" dirty="0" smtClean="0"/>
              <a:t>Book continues to discuss details of the research procedure, designing experiments and research ethics.  (all of which we have covered over the three talks)</a:t>
            </a:r>
          </a:p>
          <a:p>
            <a:pPr>
              <a:buNone/>
            </a:pP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Conclusions from our three “Paper Writing” seminars</a:t>
            </a:r>
            <a:endParaRPr lang="en-US" dirty="0"/>
          </a:p>
        </p:txBody>
      </p:sp>
      <p:sp>
        <p:nvSpPr>
          <p:cNvPr id="3" name="Content Placeholder 2"/>
          <p:cNvSpPr>
            <a:spLocks noGrp="1"/>
          </p:cNvSpPr>
          <p:nvPr>
            <p:ph idx="1"/>
          </p:nvPr>
        </p:nvSpPr>
        <p:spPr/>
        <p:txBody>
          <a:bodyPr>
            <a:normAutofit/>
          </a:bodyPr>
          <a:lstStyle/>
          <a:p>
            <a:r>
              <a:rPr lang="en-US" dirty="0" smtClean="0"/>
              <a:t>Plan your papers well.</a:t>
            </a:r>
          </a:p>
          <a:p>
            <a:r>
              <a:rPr lang="en-US" dirty="0" smtClean="0"/>
              <a:t>Write multiple drafts, well in advance!</a:t>
            </a:r>
          </a:p>
          <a:p>
            <a:r>
              <a:rPr lang="en-US" dirty="0" smtClean="0"/>
              <a:t>Follow the format for the target venue</a:t>
            </a:r>
          </a:p>
          <a:p>
            <a:r>
              <a:rPr lang="en-US" dirty="0" smtClean="0"/>
              <a:t>Be confident, but not over-confident.</a:t>
            </a:r>
          </a:p>
          <a:p>
            <a:r>
              <a:rPr lang="en-US" dirty="0" smtClean="0"/>
              <a:t>Back up all claims with experimental results or relevant references.</a:t>
            </a:r>
          </a:p>
          <a:p>
            <a:r>
              <a:rPr lang="en-US" dirty="0" smtClean="0"/>
              <a:t>If at first you don’t succeed... Then skydiving is not for you </a:t>
            </a:r>
            <a:r>
              <a:rPr lang="en-US" dirty="0" err="1" smtClean="0">
                <a:sym typeface="Wingdings"/>
              </a:rPr>
              <a:t></a:t>
            </a:r>
            <a:r>
              <a:rPr lang="en-US" dirty="0" smtClean="0"/>
              <a:t>   </a:t>
            </a:r>
          </a:p>
          <a:p>
            <a:pPr>
              <a:buNone/>
            </a:pP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1056</TotalTime>
  <Words>2811</Words>
  <Application>Microsoft Macintosh PowerPoint</Application>
  <PresentationFormat>On-screen Show (4:3)</PresentationFormat>
  <Paragraphs>323</Paragraphs>
  <Slides>48</Slides>
  <Notes>7</Notes>
  <HiddenSlides>0</HiddenSlides>
  <MMClips>0</MMClips>
  <ScaleCrop>false</ScaleCrop>
  <HeadingPairs>
    <vt:vector size="4" baseType="variant">
      <vt:variant>
        <vt:lpstr>Design Template</vt:lpstr>
      </vt:variant>
      <vt:variant>
        <vt:i4>1</vt:i4>
      </vt:variant>
      <vt:variant>
        <vt:lpstr>Slide Titles</vt:lpstr>
      </vt:variant>
      <vt:variant>
        <vt:i4>48</vt:i4>
      </vt:variant>
    </vt:vector>
  </HeadingPairs>
  <TitlesOfParts>
    <vt:vector size="49" baseType="lpstr">
      <vt:lpstr>Office Theme</vt:lpstr>
      <vt:lpstr>Navigating The Peer Review Process.</vt:lpstr>
      <vt:lpstr>Overview  </vt:lpstr>
      <vt:lpstr>Part 1:  The Peer Review Process</vt:lpstr>
      <vt:lpstr>Ethics Issues</vt:lpstr>
      <vt:lpstr>Peer Review</vt:lpstr>
      <vt:lpstr>Acceptance Rates</vt:lpstr>
      <vt:lpstr>The review of manuscripts raises many ethical issues and problems </vt:lpstr>
      <vt:lpstr>To be a good reviewer, one must understand the peer review process and the role of the reviewer</vt:lpstr>
      <vt:lpstr>What do the editors look for in reviewers? </vt:lpstr>
      <vt:lpstr>Overview of review process  (considerable variation between journals)</vt:lpstr>
      <vt:lpstr>           </vt:lpstr>
      <vt:lpstr>           </vt:lpstr>
      <vt:lpstr>Content of reviews</vt:lpstr>
      <vt:lpstr>Reviews are generally blinded</vt:lpstr>
      <vt:lpstr>From an editor’s point of view the ideal reviewer </vt:lpstr>
      <vt:lpstr>Questions to consider when deciding whether to review a paper</vt:lpstr>
      <vt:lpstr>Is the work too close to your own?</vt:lpstr>
      <vt:lpstr>Do you have any real or apparent conflicts of interest</vt:lpstr>
      <vt:lpstr>Do you have the time to review the article within the time requested by the editor?</vt:lpstr>
      <vt:lpstr>Issues to consider once you have received the full paper</vt:lpstr>
      <vt:lpstr>How do you handle the paper?</vt:lpstr>
      <vt:lpstr>Remember:</vt:lpstr>
      <vt:lpstr>Confidentiality is critical</vt:lpstr>
      <vt:lpstr>Can you pass the paper on to someone else to review?</vt:lpstr>
      <vt:lpstr>You are the agent of the journal,  not the friend of the author</vt:lpstr>
      <vt:lpstr>A seriously flawed paper must be challenged</vt:lpstr>
      <vt:lpstr>Articles in peer reviewed journals are trusted by readers who would be skeptical of claims made in non peer reviewed sources</vt:lpstr>
      <vt:lpstr>Some ethical issues to consider as you read and review the paper</vt:lpstr>
      <vt:lpstr>Reviewers must be wary of unconscious biases </vt:lpstr>
      <vt:lpstr>Some editorial comments are appropriate</vt:lpstr>
      <vt:lpstr>Focus on the science</vt:lpstr>
      <vt:lpstr>Focus on the science</vt:lpstr>
      <vt:lpstr>Duplicative publication or plagiarism</vt:lpstr>
      <vt:lpstr>Writing the review</vt:lpstr>
      <vt:lpstr>Rude reviews</vt:lpstr>
      <vt:lpstr>Conclusions</vt:lpstr>
      <vt:lpstr>Part 2: “Our” Peer Review Experiences</vt:lpstr>
      <vt:lpstr>Part 3: Writing a CS Paper for Peer Review</vt:lpstr>
      <vt:lpstr>Style</vt:lpstr>
      <vt:lpstr>Style Specifics</vt:lpstr>
      <vt:lpstr>Style Specifics</vt:lpstr>
      <vt:lpstr>Punctuation</vt:lpstr>
      <vt:lpstr>Mathematics</vt:lpstr>
      <vt:lpstr>Graphs Figures and Tables</vt:lpstr>
      <vt:lpstr>Algorithms</vt:lpstr>
      <vt:lpstr>Editing</vt:lpstr>
      <vt:lpstr>Writing Up</vt:lpstr>
      <vt:lpstr>Conclusions from our three “Paper Writing” seminars</vt:lpstr>
    </vt:vector>
  </TitlesOfParts>
  <Company>Univ. of California, San Diego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Navigating The Peer Review Process.</dc:title>
  <dc:creator>John O'Donovan</dc:creator>
  <cp:lastModifiedBy>John O'Donovan</cp:lastModifiedBy>
  <cp:revision>49</cp:revision>
  <dcterms:created xsi:type="dcterms:W3CDTF">2012-01-27T03:03:52Z</dcterms:created>
  <dcterms:modified xsi:type="dcterms:W3CDTF">2012-01-27T20:40:06Z</dcterms:modified>
</cp:coreProperties>
</file>