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9" r:id="rId2"/>
    <p:sldId id="261" r:id="rId3"/>
    <p:sldId id="266" r:id="rId4"/>
    <p:sldId id="270" r:id="rId5"/>
    <p:sldId id="262" r:id="rId6"/>
    <p:sldId id="263" r:id="rId7"/>
    <p:sldId id="271" r:id="rId8"/>
    <p:sldId id="267" r:id="rId9"/>
    <p:sldId id="268" r:id="rId10"/>
    <p:sldId id="264" r:id="rId11"/>
    <p:sldId id="269" r:id="rId12"/>
  </p:sldIdLst>
  <p:sldSz cx="9144000" cy="6858000" type="screen4x3"/>
  <p:notesSz cx="6858000" cy="9144000"/>
  <p:embeddedFontLst>
    <p:embeddedFont>
      <p:font typeface="Helvetica Neue"/>
      <p:regular r:id="rId14"/>
      <p:bold r:id="rId15"/>
      <p:italic r:id="rId16"/>
      <p:boldItalic r:id="rId17"/>
    </p:embeddedFont>
    <p:embeddedFont>
      <p:font typeface="A.C.M.E. Secret Agent"/>
      <p:regular r:id="rId18"/>
      <p:bold r:id="rId19"/>
      <p:italic r:id="rId20"/>
    </p:embeddedFont>
    <p:embeddedFont>
      <p:font typeface="TrashHand" pitchFamily="2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Helvetica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5501"/>
    <a:srgbClr val="FECC74"/>
    <a:srgbClr val="23201F"/>
    <a:srgbClr val="4C6AC0"/>
    <a:srgbClr val="3F1F0D"/>
    <a:srgbClr val="412F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8" autoAdjust="0"/>
    <p:restoredTop sz="94710" autoAdjust="0"/>
  </p:normalViewPr>
  <p:slideViewPr>
    <p:cSldViewPr>
      <p:cViewPr>
        <p:scale>
          <a:sx n="77" d="100"/>
          <a:sy n="77" d="100"/>
        </p:scale>
        <p:origin x="-1590" y="-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43A26-9229-48E1-8261-E7F96428824E}" type="datetimeFigureOut">
              <a:rPr lang="en-US" smtClean="0"/>
              <a:pPr/>
              <a:t>12/2/2011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A569F-0AD9-4FC0-B2E5-135C1BBA9C4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911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A569F-0AD9-4FC0-B2E5-135C1BBA9C44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AB28-DD34-4634-9C69-DF7676206E4C}" type="datetimeFigureOut">
              <a:rPr lang="en-US" smtClean="0"/>
              <a:pPr/>
              <a:t>12/2/2011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9180B-E78F-4FC1-BB11-C20629E91DF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071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AB28-DD34-4634-9C69-DF7676206E4C}" type="datetimeFigureOut">
              <a:rPr lang="en-US" smtClean="0"/>
              <a:pPr/>
              <a:t>12/2/2011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9180B-E78F-4FC1-BB11-C20629E91DF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3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AB28-DD34-4634-9C69-DF7676206E4C}" type="datetimeFigureOut">
              <a:rPr lang="en-US" smtClean="0"/>
              <a:pPr/>
              <a:t>12/2/2011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3" descr="C:\Documents and Settings\. Carlin\My Documents\My Projects\SIGGRAPH\SVSC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6019800"/>
            <a:ext cx="2514600" cy="9972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1820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1AB28-DD34-4634-9C69-DF7676206E4C}" type="datetimeFigureOut">
              <a:rPr lang="en-US" smtClean="0"/>
              <a:pPr/>
              <a:t>12/2/2011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9180B-E78F-4FC1-BB11-C20629E91D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4" descr="C:\Documents and Settings\. Carlin\My Documents\My Projects\SIGGRAPH\SVSC\Powerpoint\ball.png"/>
          <p:cNvPicPr>
            <a:picLocks noChangeAspect="1" noChangeArrowheads="1"/>
          </p:cNvPicPr>
          <p:nvPr userDrawn="1"/>
        </p:nvPicPr>
        <p:blipFill>
          <a:blip r:embed="rId5" cstate="print">
            <a:lum bright="40000"/>
          </a:blip>
          <a:srcRect l="72727"/>
          <a:stretch>
            <a:fillRect/>
          </a:stretch>
        </p:blipFill>
        <p:spPr bwMode="auto">
          <a:xfrm>
            <a:off x="0" y="1066800"/>
            <a:ext cx="914400" cy="3352800"/>
          </a:xfrm>
          <a:prstGeom prst="rect">
            <a:avLst/>
          </a:prstGeom>
          <a:noFill/>
        </p:spPr>
      </p:pic>
      <p:pic>
        <p:nvPicPr>
          <p:cNvPr id="13" name="Picture 4" descr="C:\Documents and Settings\. Carlin\My Documents\My Projects\SIGGRAPH\SVSC\Powerpoint\ball.png"/>
          <p:cNvPicPr>
            <a:picLocks noChangeAspect="1" noChangeArrowheads="1"/>
          </p:cNvPicPr>
          <p:nvPr userDrawn="1"/>
        </p:nvPicPr>
        <p:blipFill>
          <a:blip r:embed="rId6" cstate="print">
            <a:lum bright="40000"/>
          </a:blip>
          <a:srcRect/>
          <a:stretch>
            <a:fillRect/>
          </a:stretch>
        </p:blipFill>
        <p:spPr bwMode="auto">
          <a:xfrm rot="2116541">
            <a:off x="5235602" y="5990492"/>
            <a:ext cx="661105" cy="661105"/>
          </a:xfrm>
          <a:prstGeom prst="rect">
            <a:avLst/>
          </a:prstGeom>
          <a:noFill/>
        </p:spPr>
      </p:pic>
      <p:pic>
        <p:nvPicPr>
          <p:cNvPr id="15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 rot="1215339">
            <a:off x="613683" y="464571"/>
            <a:ext cx="584266" cy="568148"/>
          </a:xfrm>
          <a:prstGeom prst="rect">
            <a:avLst/>
          </a:prstGeom>
          <a:noFill/>
        </p:spPr>
      </p:pic>
      <p:pic>
        <p:nvPicPr>
          <p:cNvPr id="18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8" cstate="print">
            <a:lum bright="-20000"/>
          </a:blip>
          <a:srcRect l="76244" b="9989"/>
          <a:stretch>
            <a:fillRect/>
          </a:stretch>
        </p:blipFill>
        <p:spPr bwMode="auto">
          <a:xfrm rot="5400000">
            <a:off x="5669328" y="-1249727"/>
            <a:ext cx="931062" cy="3430517"/>
          </a:xfrm>
          <a:prstGeom prst="rect">
            <a:avLst/>
          </a:prstGeom>
          <a:noFill/>
        </p:spPr>
      </p:pic>
      <p:pic>
        <p:nvPicPr>
          <p:cNvPr id="19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8" cstate="print">
            <a:lum bright="-20000"/>
          </a:blip>
          <a:srcRect r="61648"/>
          <a:stretch>
            <a:fillRect/>
          </a:stretch>
        </p:blipFill>
        <p:spPr bwMode="auto">
          <a:xfrm>
            <a:off x="8391296" y="3048000"/>
            <a:ext cx="752704" cy="1908467"/>
          </a:xfrm>
          <a:prstGeom prst="rect">
            <a:avLst/>
          </a:prstGeom>
          <a:noFill/>
        </p:spPr>
      </p:pic>
      <p:pic>
        <p:nvPicPr>
          <p:cNvPr id="16" name="Picture 4" descr="C:\Documents and Settings\. Carlin\My Documents\My Projects\SIGGRAPH\SVSC\Powerpoint\ball.png"/>
          <p:cNvPicPr>
            <a:picLocks noChangeAspect="1" noChangeArrowheads="1"/>
          </p:cNvPicPr>
          <p:nvPr userDrawn="1"/>
        </p:nvPicPr>
        <p:blipFill>
          <a:blip r:embed="rId5" cstate="print">
            <a:lum bright="40000"/>
          </a:blip>
          <a:srcRect r="34231"/>
          <a:stretch>
            <a:fillRect/>
          </a:stretch>
        </p:blipFill>
        <p:spPr bwMode="auto">
          <a:xfrm>
            <a:off x="8119178" y="2276750"/>
            <a:ext cx="1024822" cy="1558222"/>
          </a:xfrm>
          <a:prstGeom prst="rect">
            <a:avLst/>
          </a:prstGeom>
          <a:noFill/>
        </p:spPr>
      </p:pic>
      <p:pic>
        <p:nvPicPr>
          <p:cNvPr id="20" name="Picture 4" descr="C:\Documents and Settings\. Carlin\My Documents\My Projects\SIGGRAPH\SVSC\Powerpoint\ball.png"/>
          <p:cNvPicPr>
            <a:picLocks noChangeAspect="1" noChangeArrowheads="1"/>
          </p:cNvPicPr>
          <p:nvPr userDrawn="1"/>
        </p:nvPicPr>
        <p:blipFill>
          <a:blip r:embed="rId6" cstate="print">
            <a:lum bright="40000"/>
          </a:blip>
          <a:srcRect r="60610"/>
          <a:stretch>
            <a:fillRect/>
          </a:stretch>
        </p:blipFill>
        <p:spPr bwMode="auto">
          <a:xfrm rot="5400000">
            <a:off x="2602611" y="5779389"/>
            <a:ext cx="609600" cy="1547622"/>
          </a:xfrm>
          <a:prstGeom prst="rect">
            <a:avLst/>
          </a:prstGeom>
          <a:noFill/>
        </p:spPr>
      </p:pic>
      <p:pic>
        <p:nvPicPr>
          <p:cNvPr id="21" name="Picture 4" descr="C:\Documents and Settings\. Carlin\My Documents\My Projects\SIGGRAPH\SVSC\Powerpoint\ball.png"/>
          <p:cNvPicPr>
            <a:picLocks noChangeAspect="1" noChangeArrowheads="1"/>
          </p:cNvPicPr>
          <p:nvPr userDrawn="1"/>
        </p:nvPicPr>
        <p:blipFill>
          <a:blip r:embed="rId6" cstate="print">
            <a:lum bright="40000"/>
          </a:blip>
          <a:srcRect/>
          <a:stretch>
            <a:fillRect/>
          </a:stretch>
        </p:blipFill>
        <p:spPr bwMode="auto">
          <a:xfrm rot="18188697">
            <a:off x="2576296" y="442696"/>
            <a:ext cx="321295" cy="321295"/>
          </a:xfrm>
          <a:prstGeom prst="rect">
            <a:avLst/>
          </a:prstGeom>
          <a:noFill/>
        </p:spPr>
      </p:pic>
      <p:pic>
        <p:nvPicPr>
          <p:cNvPr id="22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 rot="19054192">
            <a:off x="8241226" y="398383"/>
            <a:ext cx="445612" cy="433319"/>
          </a:xfrm>
          <a:prstGeom prst="rect">
            <a:avLst/>
          </a:prstGeom>
          <a:noFill/>
        </p:spPr>
      </p:pic>
      <p:pic>
        <p:nvPicPr>
          <p:cNvPr id="23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 rot="16200000">
            <a:off x="8282974" y="653194"/>
            <a:ext cx="584266" cy="568148"/>
          </a:xfrm>
          <a:prstGeom prst="rect">
            <a:avLst/>
          </a:prstGeom>
          <a:noFill/>
        </p:spPr>
      </p:pic>
      <p:pic>
        <p:nvPicPr>
          <p:cNvPr id="24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 rot="1215339">
            <a:off x="1185518" y="425260"/>
            <a:ext cx="309433" cy="300897"/>
          </a:xfrm>
          <a:prstGeom prst="rect">
            <a:avLst/>
          </a:prstGeom>
          <a:noFill/>
        </p:spPr>
      </p:pic>
      <p:pic>
        <p:nvPicPr>
          <p:cNvPr id="25" name="Picture 3" descr="C:\Documents and Settings\. Carlin\My Documents\My Projects\SIGGRAPH\SVSC\Powerpoint\hexagon.png"/>
          <p:cNvPicPr>
            <a:picLocks noChangeAspect="1" noChangeArrowheads="1"/>
          </p:cNvPicPr>
          <p:nvPr userDrawn="1"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 rot="1215339">
            <a:off x="118719" y="5987860"/>
            <a:ext cx="309433" cy="3008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8859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. Carlin\My Documents\My Projects\SIGGRAPH\SVSC\logo-sphere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81000" y="4551159"/>
            <a:ext cx="1295400" cy="1240041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533400" y="1706940"/>
            <a:ext cx="8153400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ED5501"/>
                </a:solidFill>
                <a:effectLst>
                  <a:outerShdw blurRad="50800" dist="50800" dir="5400000" algn="t" rotWithShape="0">
                    <a:srgbClr val="23201F">
                      <a:alpha val="70000"/>
                    </a:srgbClr>
                  </a:outerShdw>
                </a:effectLst>
                <a:latin typeface="A.C.M.E. Secret Agent" pitchFamily="34" charset="0"/>
              </a:rPr>
              <a:t>Student Volunteer</a:t>
            </a:r>
            <a:endParaRPr lang="en-US" sz="4800" b="1" dirty="0">
              <a:solidFill>
                <a:srgbClr val="ED5501"/>
              </a:solidFill>
              <a:effectLst>
                <a:outerShdw blurRad="50800" dist="50800" dir="5400000" algn="t" rotWithShape="0">
                  <a:srgbClr val="23201F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38200" y="2706469"/>
            <a:ext cx="7467600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3600" kern="0" dirty="0" smtClean="0">
                <a:solidFill>
                  <a:srgbClr val="ED5501"/>
                </a:solidFill>
                <a:effectLst>
                  <a:outerShdw blurRad="50800" dist="50800" dir="5400000" algn="t" rotWithShape="0">
                    <a:srgbClr val="23201F">
                      <a:alpha val="70000"/>
                    </a:srgbClr>
                  </a:outerShdw>
                </a:effectLst>
                <a:latin typeface="A.C.M.E. Secret Agent" pitchFamily="34" charset="0"/>
              </a:rPr>
              <a:t>2012 Program Call!</a:t>
            </a:r>
            <a:endParaRPr lang="en-US" sz="3600" dirty="0">
              <a:solidFill>
                <a:srgbClr val="ED5501"/>
              </a:solidFill>
              <a:effectLst>
                <a:outerShdw blurRad="50800" dist="50800" dir="5400000" algn="t" rotWithShape="0">
                  <a:srgbClr val="23201F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04800" y="5715000"/>
            <a:ext cx="8382000" cy="381000"/>
          </a:xfrm>
        </p:spPr>
        <p:txBody>
          <a:bodyPr>
            <a:noAutofit/>
          </a:bodyPr>
          <a:lstStyle/>
          <a:p>
            <a:pPr algn="r"/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CONFERENCE 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5-9 AUGUST 2012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EXHIBITION 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7-9 AUGUST 2012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LOS ANGELES 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CONVENTION CENTER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533400" y="6096000"/>
            <a:ext cx="80772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01651" y="6248400"/>
            <a:ext cx="19367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.C.M.E. Secret Agent" pitchFamily="34" charset="0"/>
              </a:rPr>
              <a:t>s2012.siggraph.org</a:t>
            </a:r>
            <a:endParaRPr lang="en-US" sz="1100" b="1" dirty="0">
              <a:solidFill>
                <a:schemeClr val="tx1">
                  <a:lumMod val="50000"/>
                  <a:lumOff val="50000"/>
                </a:schemeClr>
              </a:solidFill>
              <a:latin typeface="A.C.M.E. Secret Agent" pitchFamily="34" charset="0"/>
            </a:endParaRPr>
          </a:p>
        </p:txBody>
      </p:sp>
      <p:pic>
        <p:nvPicPr>
          <p:cNvPr id="1028" name="Picture 4" descr="C:\Documents and Settings\. Carlin\My Documents\My Projects\SIGGRAPH\SVSC\sponsored-ligh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6550" y="6248400"/>
            <a:ext cx="2000250" cy="2667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493969" y="4888468"/>
            <a:ext cx="2087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ED5501"/>
                </a:solidFill>
                <a:latin typeface="A.C.M.E. Secret Agent" pitchFamily="34" charset="0"/>
              </a:rPr>
              <a:t>Los Angeles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7000" y="4687669"/>
            <a:ext cx="2323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>
                    <a:lumMod val="50000"/>
                  </a:schemeClr>
                </a:solidFill>
                <a:latin typeface="Helvetica Neue" pitchFamily="2"/>
              </a:rPr>
              <a:t>I AM </a:t>
            </a:r>
            <a:r>
              <a:rPr lang="en-US" sz="3600" b="1" dirty="0" smtClean="0">
                <a:solidFill>
                  <a:schemeClr val="bg1">
                    <a:lumMod val="50000"/>
                  </a:schemeClr>
                </a:solidFill>
                <a:latin typeface="Helvetica Neue" pitchFamily="2"/>
              </a:rPr>
              <a:t>ART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63454" y="5105400"/>
            <a:ext cx="3323346" cy="64633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r"/>
            <a:r>
              <a:rPr 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I AM </a:t>
            </a:r>
            <a:r>
              <a:rPr lang="en-US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SCIENCE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49233" y="5105400"/>
            <a:ext cx="3647152" cy="646331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SIGGRAPH</a:t>
            </a:r>
            <a:r>
              <a:rPr 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 Neue" pitchFamily="2"/>
              </a:rPr>
              <a:t>2012</a:t>
            </a:r>
            <a:endParaRPr lang="en-US" sz="3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25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905470"/>
            <a:ext cx="7467600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>
                      <a:alpha val="70000"/>
                    </a:srgbClr>
                  </a:outerShdw>
                </a:effectLst>
                <a:latin typeface="A.C.M.E. Secret Agent" pitchFamily="34" charset="0"/>
              </a:rPr>
              <a:t>What the heck is </a:t>
            </a:r>
            <a:r>
              <a:rPr lang="en-US" sz="4400" b="1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>
                      <a:alpha val="70000"/>
                    </a:srgbClr>
                  </a:outerShdw>
                </a:effectLst>
                <a:latin typeface="Helvetica" pitchFamily="34" charset="0"/>
              </a:rPr>
              <a:t>SIGGRAPH</a:t>
            </a:r>
            <a:r>
              <a:rPr lang="en-US" sz="1100" b="1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>
                      <a:alpha val="70000"/>
                    </a:srgbClr>
                  </a:outerShdw>
                </a:effectLst>
                <a:latin typeface="Helvetica" pitchFamily="34" charset="0"/>
              </a:rPr>
              <a:t> </a:t>
            </a:r>
            <a:r>
              <a:rPr lang="en-US" sz="54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>
                      <a:alpha val="70000"/>
                    </a:srgbClr>
                  </a:outerShdw>
                </a:effectLst>
                <a:latin typeface="TrashHand" pitchFamily="2" charset="0"/>
              </a:rPr>
              <a:t>?</a:t>
            </a:r>
            <a:endParaRPr lang="en-US" sz="5400" dirty="0">
              <a:solidFill>
                <a:srgbClr val="ED5501"/>
              </a:solidFill>
              <a:effectLst>
                <a:outerShdw blurRad="50800" dist="50800" dir="5400000" algn="ctr" rotWithShape="0">
                  <a:srgbClr val="23201F">
                    <a:alpha val="70000"/>
                  </a:srgbClr>
                </a:outerShdw>
              </a:effectLst>
              <a:latin typeface="TrashHand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2049720"/>
            <a:ext cx="71628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r>
              <a:rPr lang="en-US" sz="2000" b="1" dirty="0" smtClean="0">
                <a:solidFill>
                  <a:srgbClr val="FECC74"/>
                </a:solidFill>
                <a:latin typeface="Helvetica Neue" pitchFamily="2"/>
              </a:rPr>
              <a:t>An annual week-long conference sponsored by ACM SIGGRAPH</a:t>
            </a:r>
          </a:p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endParaRPr lang="en-US" b="1" dirty="0" smtClean="0">
              <a:solidFill>
                <a:srgbClr val="FECC74"/>
              </a:solidFill>
              <a:latin typeface="Helvetica Neue" pitchFamily="2"/>
            </a:endParaRPr>
          </a:p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r>
              <a:rPr lang="en-US" sz="2000" b="1" dirty="0" smtClean="0">
                <a:solidFill>
                  <a:srgbClr val="FECC74"/>
                </a:solidFill>
                <a:latin typeface="Helvetica Neue" pitchFamily="2"/>
              </a:rPr>
              <a:t>Now the world’s </a:t>
            </a:r>
            <a:r>
              <a:rPr lang="en-US" sz="2400" b="1" dirty="0" smtClean="0">
                <a:solidFill>
                  <a:srgbClr val="FECC74"/>
                </a:solidFill>
                <a:latin typeface="Helvetica Neue" pitchFamily="2"/>
              </a:rPr>
              <a:t>LARGEST </a:t>
            </a:r>
            <a:r>
              <a:rPr lang="en-US" sz="2000" b="1" dirty="0" smtClean="0">
                <a:solidFill>
                  <a:srgbClr val="FECC74"/>
                </a:solidFill>
                <a:latin typeface="Helvetica Neue" pitchFamily="2"/>
              </a:rPr>
              <a:t> conference on computer graphics and interactive techniques</a:t>
            </a:r>
          </a:p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endParaRPr lang="en-US" b="1" dirty="0" smtClean="0">
              <a:solidFill>
                <a:srgbClr val="FECC74"/>
              </a:solidFill>
              <a:latin typeface="Helvetica Neue" pitchFamily="2"/>
            </a:endParaRPr>
          </a:p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r>
              <a:rPr lang="en-US" sz="2000" b="1" dirty="0" smtClean="0">
                <a:solidFill>
                  <a:srgbClr val="FECC74"/>
                </a:solidFill>
                <a:latin typeface="Helvetica Neue" pitchFamily="2"/>
              </a:rPr>
              <a:t>A branch </a:t>
            </a:r>
            <a:r>
              <a:rPr lang="en-US" sz="2000" b="1" dirty="0">
                <a:solidFill>
                  <a:srgbClr val="FECC74"/>
                </a:solidFill>
                <a:latin typeface="Helvetica Neue" pitchFamily="2"/>
              </a:rPr>
              <a:t>of the Association for Computing Machinery (</a:t>
            </a:r>
            <a:r>
              <a:rPr lang="en-US" sz="2000" b="1" dirty="0" smtClean="0">
                <a:solidFill>
                  <a:srgbClr val="FECC74"/>
                </a:solidFill>
                <a:latin typeface="Helvetica Neue" pitchFamily="2"/>
              </a:rPr>
              <a:t>ACM)</a:t>
            </a:r>
          </a:p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endParaRPr lang="en-US" sz="1600" b="1" dirty="0" smtClean="0">
              <a:solidFill>
                <a:srgbClr val="FECC74"/>
              </a:solidFill>
              <a:latin typeface="Helvetica Neue" pitchFamily="2"/>
            </a:endParaRPr>
          </a:p>
          <a:p>
            <a:pPr marL="182563" lvl="1" indent="-182563">
              <a:buFont typeface="Arial" pitchFamily="34" charset="0"/>
              <a:buChar char="•"/>
              <a:tabLst>
                <a:tab pos="182563" algn="l"/>
              </a:tabLst>
            </a:pPr>
            <a:r>
              <a:rPr lang="en-US" sz="2000" b="1" dirty="0" smtClean="0">
                <a:solidFill>
                  <a:srgbClr val="FECC74"/>
                </a:solidFill>
                <a:latin typeface="Helvetica Neue" pitchFamily="2"/>
              </a:rPr>
              <a:t>SIGGRAPH = ‘Special Interest Group in Graphics &amp; Interactive Techniques’</a:t>
            </a:r>
          </a:p>
        </p:txBody>
      </p:sp>
    </p:spTree>
    <p:extLst>
      <p:ext uri="{BB962C8B-B14F-4D97-AF65-F5344CB8AC3E}">
        <p14:creationId xmlns:p14="http://schemas.microsoft.com/office/powerpoint/2010/main" val="408698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5556" y="905470"/>
            <a:ext cx="6629400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A.C.M.E. Secret Agent" pitchFamily="34" charset="0"/>
              </a:rPr>
              <a:t>What‘s at </a:t>
            </a:r>
            <a:r>
              <a:rPr lang="en-US" sz="4800" b="1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Helvetica" pitchFamily="34" charset="0"/>
              </a:rPr>
              <a:t>SIGGRAPH</a:t>
            </a:r>
            <a:r>
              <a:rPr lang="en-US" sz="1000" b="1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Helvetica" pitchFamily="34" charset="0"/>
              </a:rPr>
              <a:t> </a:t>
            </a:r>
            <a:r>
              <a:rPr lang="en-US" sz="54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TrashHand" pitchFamily="2" charset="0"/>
              </a:rPr>
              <a:t>?</a:t>
            </a:r>
            <a:endParaRPr lang="en-US" sz="5400" dirty="0">
              <a:solidFill>
                <a:srgbClr val="ED5501"/>
              </a:solidFill>
              <a:effectLst>
                <a:outerShdw blurRad="50800" dist="50800" dir="5400000" algn="ctr" rotWithShape="0">
                  <a:srgbClr val="23201F"/>
                </a:outerShdw>
              </a:effectLst>
              <a:latin typeface="TrashHand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0656" y="2163901"/>
            <a:ext cx="8839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ECC74"/>
                </a:solidFill>
                <a:latin typeface="Helvetica" pitchFamily="34" charset="0"/>
              </a:rPr>
              <a:t>Various Venues:</a:t>
            </a:r>
          </a:p>
          <a:p>
            <a:pPr algn="ctr"/>
            <a:endParaRPr lang="en-US" b="1" dirty="0">
              <a:solidFill>
                <a:srgbClr val="FECC74"/>
              </a:solidFill>
              <a:latin typeface="Helvetica" pitchFamily="34" charset="0"/>
            </a:endParaRPr>
          </a:p>
          <a:p>
            <a:pPr algn="ctr"/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Courses, Papers and Panels</a:t>
            </a:r>
          </a:p>
          <a:p>
            <a:pPr algn="ctr"/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Emerging Technologies</a:t>
            </a:r>
          </a:p>
          <a:p>
            <a:pPr algn="ctr"/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Art Gallery</a:t>
            </a:r>
          </a:p>
          <a:p>
            <a:pPr algn="ctr"/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Computer Animation Festival</a:t>
            </a:r>
          </a:p>
          <a:p>
            <a:pPr algn="ctr"/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Exhibition</a:t>
            </a:r>
          </a:p>
          <a:p>
            <a:pPr algn="ctr"/>
            <a:endParaRPr lang="en-US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algn="ctr"/>
            <a:endParaRPr lang="en-US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algn="ctr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</a:rPr>
              <a:t>In essence, it’s a </a:t>
            </a:r>
            <a:r>
              <a:rPr lang="en-US" sz="1600" b="1" dirty="0">
                <a:solidFill>
                  <a:srgbClr val="FECC74"/>
                </a:solidFill>
                <a:latin typeface="Helvetica" pitchFamily="34" charset="0"/>
              </a:rPr>
              <a:t>place that brings together communities of </a:t>
            </a:r>
            <a:endParaRPr lang="en-US" sz="16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algn="ctr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</a:rPr>
              <a:t>art</a:t>
            </a:r>
            <a:r>
              <a:rPr lang="en-US" sz="1600" b="1" dirty="0">
                <a:solidFill>
                  <a:srgbClr val="FECC74"/>
                </a:solidFill>
                <a:latin typeface="Helvetica" pitchFamily="34" charset="0"/>
              </a:rPr>
              <a:t>, academics, and </a:t>
            </a:r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</a:rPr>
              <a:t>industry.</a:t>
            </a:r>
            <a:endParaRPr lang="en-US" sz="1600" b="1" dirty="0">
              <a:solidFill>
                <a:srgbClr val="FECC74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50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1" r="18948" b="5337"/>
          <a:stretch/>
        </p:blipFill>
        <p:spPr bwMode="auto">
          <a:xfrm>
            <a:off x="304800" y="609600"/>
            <a:ext cx="2514600" cy="2186609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38600"/>
            <a:ext cx="3743086" cy="2485643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148" y="411919"/>
            <a:ext cx="5491470" cy="3328676"/>
          </a:xfrm>
          <a:prstGeom prst="rect">
            <a:avLst/>
          </a:prstGeom>
          <a:noFill/>
          <a:ln w="635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057400"/>
            <a:ext cx="1445348" cy="2176522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1" t="5954" r="12499" b="10471"/>
          <a:stretch/>
        </p:blipFill>
        <p:spPr bwMode="auto">
          <a:xfrm>
            <a:off x="3886200" y="3429000"/>
            <a:ext cx="3733800" cy="2606616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19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09600" y="912674"/>
            <a:ext cx="7924800" cy="19389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ED5501"/>
                </a:solidFill>
                <a:effectLst>
                  <a:outerShdw blurRad="50800" dist="50800" dir="5400000" algn="t" rotWithShape="0">
                    <a:srgbClr val="23201F"/>
                  </a:outerShdw>
                </a:effectLst>
                <a:latin typeface="A.C.M.E. Secret Agent" pitchFamily="34" charset="0"/>
              </a:rPr>
              <a:t>What‘s the </a:t>
            </a:r>
          </a:p>
          <a:p>
            <a:pPr algn="ctr"/>
            <a:r>
              <a:rPr lang="en-US" sz="4000" dirty="0" smtClean="0">
                <a:solidFill>
                  <a:srgbClr val="ED5501"/>
                </a:solidFill>
                <a:effectLst>
                  <a:outerShdw blurRad="50800" dist="50800" dir="5400000" algn="t" rotWithShape="0">
                    <a:srgbClr val="23201F"/>
                  </a:outerShdw>
                </a:effectLst>
                <a:latin typeface="A.C.M.E. Secret Agent" pitchFamily="34" charset="0"/>
              </a:rPr>
              <a:t>student volunteer program?</a:t>
            </a:r>
            <a:endParaRPr lang="en-US" sz="4000" dirty="0">
              <a:solidFill>
                <a:srgbClr val="ED5501"/>
              </a:solidFill>
              <a:effectLst>
                <a:outerShdw blurRad="50800" dist="50800" dir="5400000" algn="t" rotWithShape="0">
                  <a:srgbClr val="23201F"/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2961144"/>
            <a:ext cx="7086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A unique opportunity to volunteer behind-the-scenes</a:t>
            </a:r>
          </a:p>
          <a:p>
            <a:pPr marL="182563" indent="-182563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	Did you know that SIGGRAPH is run entirely by volunteers? It’s true!</a:t>
            </a:r>
          </a:p>
          <a:p>
            <a:pPr marL="182563" indent="-182563"/>
            <a:endParaRPr lang="en-US" b="1" dirty="0" smtClean="0">
              <a:solidFill>
                <a:srgbClr val="FECC74"/>
              </a:solidFill>
              <a:latin typeface="Helvetica" pitchFamily="34" charset="0"/>
              <a:sym typeface="Symbol"/>
            </a:endParaRPr>
          </a:p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Why participate?</a:t>
            </a:r>
          </a:p>
          <a:p>
            <a:pPr marL="639763" lvl="1" indent="-182563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Student Volunteers are an integral part of the conference – </a:t>
            </a:r>
          </a:p>
          <a:p>
            <a:pPr marL="639763" lvl="1" indent="-182563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the atmosphere, community, the list goes on and on…</a:t>
            </a:r>
          </a:p>
          <a:p>
            <a:pPr marL="639763" lvl="1" indent="-182563"/>
            <a:endParaRPr lang="en-US" sz="800" b="1" dirty="0" smtClean="0">
              <a:solidFill>
                <a:srgbClr val="FECC74"/>
              </a:solidFill>
              <a:latin typeface="Helvetica" pitchFamily="34" charset="0"/>
              <a:sym typeface="Symbol"/>
            </a:endParaRPr>
          </a:p>
          <a:p>
            <a:pPr marL="639763" lvl="1" indent="-182563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Great networking opportunity!</a:t>
            </a:r>
          </a:p>
          <a:p>
            <a:pPr marL="639763" lvl="1" indent="-182563"/>
            <a:endParaRPr lang="en-US" sz="800" b="1" dirty="0" smtClean="0">
              <a:solidFill>
                <a:srgbClr val="FECC74"/>
              </a:solidFill>
              <a:latin typeface="Helvetica" pitchFamily="34" charset="0"/>
              <a:sym typeface="Symbol"/>
            </a:endParaRPr>
          </a:p>
          <a:p>
            <a:pPr marL="639763" lvl="1" indent="-182563"/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Awesome perks! </a:t>
            </a:r>
            <a:endParaRPr lang="en-US" sz="1600" dirty="0" smtClean="0">
              <a:solidFill>
                <a:srgbClr val="FECC74"/>
              </a:solidFill>
            </a:endParaRPr>
          </a:p>
          <a:p>
            <a:pPr marL="182563" indent="-182563"/>
            <a:endParaRPr lang="en-US" dirty="0">
              <a:solidFill>
                <a:srgbClr val="FECC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1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90600" y="1886902"/>
            <a:ext cx="7315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/>
            <a:r>
              <a:rPr lang="en-US" sz="2400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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Receive a full-conference pass to SIGGRAPH </a:t>
            </a:r>
            <a:b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</a:br>
            <a:r>
              <a:rPr lang="en-US" sz="1600" b="1" dirty="0" smtClean="0">
                <a:solidFill>
                  <a:srgbClr val="FECC74"/>
                </a:solidFill>
                <a:latin typeface="Helvetica" pitchFamily="34" charset="0"/>
              </a:rPr>
              <a:t>(access to all the classes, panels, exhibits, etc</a:t>
            </a:r>
            <a:r>
              <a:rPr lang="en-US" sz="1600" b="1" dirty="0">
                <a:solidFill>
                  <a:srgbClr val="FECC74"/>
                </a:solidFill>
                <a:latin typeface="Helvetica" pitchFamily="34" charset="0"/>
              </a:rPr>
              <a:t>.) </a:t>
            </a:r>
            <a:endParaRPr lang="en-US" sz="16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/>
            <a:endParaRPr lang="en-US" sz="800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/>
            <a:r>
              <a:rPr lang="en-US" sz="2400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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Meet 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</a:rPr>
              <a:t>and work directly with industry professionals</a:t>
            </a:r>
          </a:p>
          <a:p>
            <a:pPr marL="182563" indent="-182563"/>
            <a:endParaRPr lang="en-US" sz="800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/>
            <a:r>
              <a:rPr lang="en-US" sz="2400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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Attend 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</a:rPr>
              <a:t>special sessions exclusively for student volunteers</a:t>
            </a:r>
          </a:p>
          <a:p>
            <a:pPr marL="182563" indent="-182563"/>
            <a:endParaRPr lang="en-US" sz="8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/>
            <a:r>
              <a:rPr lang="en-US" sz="2400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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Meet other students with similar interest in computer graphics</a:t>
            </a:r>
          </a:p>
          <a:p>
            <a:pPr marL="182563" indent="-182563"/>
            <a:endParaRPr lang="en-US" sz="800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/>
            <a:r>
              <a:rPr lang="en-US" sz="2400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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 1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Year student membership to ACM SIGGRAPH</a:t>
            </a:r>
          </a:p>
          <a:p>
            <a:pPr marL="182563" indent="-182563"/>
            <a:endParaRPr lang="en-US" sz="8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/>
            <a:r>
              <a:rPr lang="en-US" sz="2400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</a:t>
            </a:r>
            <a:r>
              <a:rPr lang="en-US" b="1" dirty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 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Get to wear a snazzy red vest – awesome, right?</a:t>
            </a:r>
            <a:endParaRPr lang="en-US" b="1" dirty="0" smtClean="0">
              <a:solidFill>
                <a:srgbClr val="FECC74"/>
              </a:solidFill>
            </a:endParaRPr>
          </a:p>
          <a:p>
            <a:pPr marL="182563" indent="-182563"/>
            <a:endParaRPr lang="en-US" dirty="0">
              <a:solidFill>
                <a:srgbClr val="FECC7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53000" y="5486400"/>
            <a:ext cx="33147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ED5501"/>
                </a:solidFill>
                <a:latin typeface="Helvetica" pitchFamily="34" charset="0"/>
              </a:rPr>
              <a:t>That’s a lot of perks right there! </a:t>
            </a:r>
            <a:endParaRPr lang="en-US" sz="1600" b="1" dirty="0">
              <a:solidFill>
                <a:srgbClr val="ED5501"/>
              </a:solidFill>
              <a:latin typeface="Helvetic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75556" y="905470"/>
            <a:ext cx="662940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A.C.M.E. Secret Agent" pitchFamily="34" charset="0"/>
              </a:rPr>
              <a:t>Volunteer Perks:</a:t>
            </a:r>
          </a:p>
        </p:txBody>
      </p:sp>
    </p:spTree>
    <p:extLst>
      <p:ext uri="{BB962C8B-B14F-4D97-AF65-F5344CB8AC3E}">
        <p14:creationId xmlns:p14="http://schemas.microsoft.com/office/powerpoint/2010/main" val="172683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29000"/>
            <a:ext cx="3210612" cy="2407959"/>
          </a:xfrm>
          <a:prstGeom prst="rect">
            <a:avLst/>
          </a:prstGeom>
          <a:noFill/>
          <a:ln w="1016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84" y="639755"/>
            <a:ext cx="4774016" cy="3170245"/>
          </a:xfrm>
          <a:prstGeom prst="rect">
            <a:avLst/>
          </a:prstGeom>
          <a:noFill/>
          <a:ln w="952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9" t="21252" r="10058" b="28549"/>
          <a:stretch/>
        </p:blipFill>
        <p:spPr bwMode="auto">
          <a:xfrm>
            <a:off x="5647038" y="496760"/>
            <a:ext cx="3039762" cy="1389606"/>
          </a:xfrm>
          <a:prstGeom prst="rect">
            <a:avLst/>
          </a:prstGeom>
          <a:noFill/>
          <a:ln w="1016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8" t="30964" r="29715" b="10914"/>
          <a:stretch/>
        </p:blipFill>
        <p:spPr bwMode="auto">
          <a:xfrm>
            <a:off x="5114070" y="1905000"/>
            <a:ext cx="3299305" cy="2453330"/>
          </a:xfrm>
          <a:prstGeom prst="rect">
            <a:avLst/>
          </a:prstGeom>
          <a:noFill/>
          <a:ln w="1016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" t="16163" r="-1222" b="503"/>
          <a:stretch/>
        </p:blipFill>
        <p:spPr bwMode="auto">
          <a:xfrm>
            <a:off x="3886200" y="3657600"/>
            <a:ext cx="4876800" cy="2286000"/>
          </a:xfrm>
          <a:prstGeom prst="rect">
            <a:avLst/>
          </a:prstGeom>
          <a:noFill/>
          <a:ln w="1016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90600" y="1993880"/>
            <a:ext cx="7315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E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nrolled as a full-time high school, undergraduate, or graduate student during some part of the 2011-2012 academic year</a:t>
            </a:r>
          </a:p>
          <a:p>
            <a:pPr marL="182563" indent="-182563">
              <a:buFont typeface="Arial" pitchFamily="34" charset="0"/>
              <a:buChar char="•"/>
            </a:pPr>
            <a:endParaRPr lang="en-US" sz="1200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A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t least 18 years of age by Saturday, 4 August 2012</a:t>
            </a:r>
            <a:endParaRPr lang="en-US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>
              <a:buFont typeface="Arial" pitchFamily="34" charset="0"/>
              <a:buChar char="•"/>
            </a:pPr>
            <a:endParaRPr lang="en-US" sz="1200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A</a:t>
            </a: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vailable from Saturday, 4 August to Thursday, 9 August 2012</a:t>
            </a:r>
          </a:p>
          <a:p>
            <a:pPr marL="182563" indent="-182563">
              <a:buFont typeface="Arial" pitchFamily="34" charset="0"/>
              <a:buChar char="•"/>
            </a:pPr>
            <a:endParaRPr lang="en-US" sz="12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Commit to working 18 or 30 hours during the conference</a:t>
            </a:r>
          </a:p>
          <a:p>
            <a:pPr marL="182563" indent="-182563">
              <a:buFont typeface="Arial" pitchFamily="34" charset="0"/>
              <a:buChar char="•"/>
            </a:pPr>
            <a:endParaRPr lang="en-US" sz="12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  <a:sym typeface="Symbol"/>
              </a:rPr>
              <a:t>Provide a current, government-issued photo ID</a:t>
            </a:r>
          </a:p>
          <a:p>
            <a:pPr marL="182563" indent="-182563">
              <a:buFont typeface="Arial" pitchFamily="34" charset="0"/>
              <a:buChar char="•"/>
            </a:pPr>
            <a:endParaRPr lang="en-US" sz="1200" b="1" dirty="0">
              <a:solidFill>
                <a:srgbClr val="FECC74"/>
              </a:solidFill>
              <a:latin typeface="Helvetica" pitchFamily="34" charset="0"/>
            </a:endParaRPr>
          </a:p>
          <a:p>
            <a:pPr marL="182563" indent="-182563">
              <a:buFont typeface="Arial" pitchFamily="34" charset="0"/>
              <a:buChar char="•"/>
            </a:pPr>
            <a:r>
              <a:rPr lang="en-US" b="1" dirty="0" smtClean="0">
                <a:solidFill>
                  <a:srgbClr val="FECC74"/>
                </a:solidFill>
                <a:latin typeface="Helvetica" pitchFamily="34" charset="0"/>
              </a:rPr>
              <a:t>No prior experience with the annual conference or computer graphics is necessary or required</a:t>
            </a:r>
          </a:p>
          <a:p>
            <a:pPr marL="182563" indent="-182563">
              <a:buFont typeface="Arial" pitchFamily="34" charset="0"/>
              <a:buChar char="•"/>
            </a:pPr>
            <a:endParaRPr lang="en-US" sz="1200" b="1" dirty="0" smtClean="0">
              <a:solidFill>
                <a:srgbClr val="FECC74"/>
              </a:solidFill>
              <a:latin typeface="Helvetic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4400" y="905470"/>
            <a:ext cx="7467600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A.C.M.E. Secret Agent" pitchFamily="34" charset="0"/>
              </a:rPr>
              <a:t>Volunteer Requirements:</a:t>
            </a:r>
          </a:p>
        </p:txBody>
      </p:sp>
    </p:spTree>
    <p:extLst>
      <p:ext uri="{BB962C8B-B14F-4D97-AF65-F5344CB8AC3E}">
        <p14:creationId xmlns:p14="http://schemas.microsoft.com/office/powerpoint/2010/main" val="189466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5556" y="947440"/>
            <a:ext cx="662940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A.C.M.E. Secret Agent" pitchFamily="34" charset="0"/>
              </a:rPr>
              <a:t>Deadline to apply:</a:t>
            </a:r>
            <a:endParaRPr lang="en-US" sz="4400" dirty="0">
              <a:solidFill>
                <a:srgbClr val="ED5501"/>
              </a:solidFill>
              <a:effectLst>
                <a:outerShdw blurRad="50800" dist="50800" dir="5400000" algn="ctr" rotWithShape="0">
                  <a:srgbClr val="23201F"/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0656" y="2057400"/>
            <a:ext cx="8839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ECC74"/>
                </a:solidFill>
                <a:latin typeface="Helvetica" pitchFamily="34" charset="0"/>
              </a:rPr>
              <a:t>Monday, 13 February 2012 </a:t>
            </a:r>
          </a:p>
          <a:p>
            <a:pPr algn="ctr"/>
            <a:r>
              <a:rPr lang="en-US" sz="3200" b="1" dirty="0" smtClean="0">
                <a:solidFill>
                  <a:srgbClr val="FECC74"/>
                </a:solidFill>
                <a:latin typeface="Helvetica" pitchFamily="34" charset="0"/>
              </a:rPr>
              <a:t>22:00 UTC/GMT</a:t>
            </a:r>
          </a:p>
          <a:p>
            <a:pPr algn="ctr"/>
            <a:endParaRPr lang="en-US" sz="2000" b="1" dirty="0" smtClean="0">
              <a:solidFill>
                <a:srgbClr val="FECC74"/>
              </a:solidFill>
              <a:latin typeface="Helvetica" pitchFamily="34" charset="0"/>
            </a:endParaRPr>
          </a:p>
          <a:p>
            <a:pPr algn="ctr"/>
            <a:endParaRPr lang="en-US" sz="2000" b="1" dirty="0">
              <a:solidFill>
                <a:srgbClr val="FECC74"/>
              </a:solidFill>
              <a:latin typeface="Helvetica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FECC74"/>
                </a:solidFill>
                <a:latin typeface="Helvetica" pitchFamily="34" charset="0"/>
              </a:rPr>
              <a:t>Apply online at:</a:t>
            </a:r>
          </a:p>
          <a:p>
            <a:pPr algn="ctr"/>
            <a:r>
              <a:rPr lang="en-US" sz="1600" b="1" dirty="0" smtClean="0">
                <a:solidFill>
                  <a:srgbClr val="ED5501"/>
                </a:solidFill>
                <a:latin typeface="Helvetica" pitchFamily="34" charset="0"/>
              </a:rPr>
              <a:t>sis.siggraph.org</a:t>
            </a:r>
          </a:p>
          <a:p>
            <a:pPr algn="ctr"/>
            <a:endParaRPr lang="en-US" sz="1600" b="1" dirty="0" smtClean="0">
              <a:solidFill>
                <a:srgbClr val="23201F"/>
              </a:solidFill>
              <a:latin typeface="Helvetica" pitchFamily="34" charset="0"/>
            </a:endParaRPr>
          </a:p>
          <a:p>
            <a:pPr algn="ctr"/>
            <a:endParaRPr lang="en-US" sz="1600" b="1" dirty="0" smtClean="0">
              <a:solidFill>
                <a:srgbClr val="23201F"/>
              </a:solidFill>
              <a:latin typeface="Helvetica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FECC74"/>
                </a:solidFill>
                <a:latin typeface="Helvetica" pitchFamily="34" charset="0"/>
              </a:rPr>
              <a:t>More information can be found at:</a:t>
            </a:r>
          </a:p>
          <a:p>
            <a:pPr algn="ctr"/>
            <a:r>
              <a:rPr lang="en-US" sz="1600" b="1" dirty="0" smtClean="0">
                <a:solidFill>
                  <a:srgbClr val="ED5501"/>
                </a:solidFill>
                <a:latin typeface="Helvetica" pitchFamily="34" charset="0"/>
              </a:rPr>
              <a:t>sv.siggraph.org</a:t>
            </a:r>
          </a:p>
          <a:p>
            <a:pPr algn="ctr"/>
            <a:endParaRPr lang="en-US" sz="1600" b="1" dirty="0">
              <a:solidFill>
                <a:srgbClr val="23201F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6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. Carlin\My Documents\My Projects\SIGGRAPH\SVSC\Powerpoint\photos\SV_81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066800"/>
            <a:ext cx="7086600" cy="4724400"/>
          </a:xfrm>
          <a:prstGeom prst="rect">
            <a:avLst/>
          </a:prstGeom>
          <a:noFill/>
          <a:ln w="9842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2243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2508867"/>
            <a:ext cx="8305800" cy="144655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A.C.M.E. Secret Agent" pitchFamily="34" charset="0"/>
              </a:rPr>
              <a:t>See you in </a:t>
            </a:r>
          </a:p>
          <a:p>
            <a:pPr algn="ctr"/>
            <a:r>
              <a:rPr lang="en-US" sz="4400" b="1" dirty="0" smtClean="0">
                <a:solidFill>
                  <a:srgbClr val="ED5501"/>
                </a:solidFill>
                <a:effectLst>
                  <a:outerShdw blurRad="50800" dist="50800" dir="5400000" algn="ctr" rotWithShape="0">
                    <a:srgbClr val="23201F"/>
                  </a:outerShdw>
                </a:effectLst>
                <a:latin typeface="A.C.M.E. Secret Agent" pitchFamily="34" charset="0"/>
              </a:rPr>
              <a:t>Los Angeles!</a:t>
            </a:r>
            <a:endParaRPr lang="en-US" sz="4400" b="1" dirty="0">
              <a:solidFill>
                <a:srgbClr val="ED5501"/>
              </a:solidFill>
              <a:effectLst>
                <a:outerShdw blurRad="50800" dist="50800" dir="5400000" algn="ctr" rotWithShape="0">
                  <a:srgbClr val="23201F"/>
                </a:outerShdw>
              </a:effectLst>
              <a:latin typeface="A.C.M.E. Secret Agen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73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18408</TotalTime>
  <Words>263</Words>
  <Application>Microsoft Office PowerPoint</Application>
  <PresentationFormat>On-screen Show (4:3)</PresentationFormat>
  <Paragraphs>89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Helvetica Neue</vt:lpstr>
      <vt:lpstr>Symbol</vt:lpstr>
      <vt:lpstr>A.C.M.E. Secret Agent</vt:lpstr>
      <vt:lpstr>TrashHand</vt:lpstr>
      <vt:lpstr>Calibri</vt:lpstr>
      <vt:lpstr>Helvetica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Christine</dc:creator>
  <cp:lastModifiedBy>Christine</cp:lastModifiedBy>
  <cp:revision>153</cp:revision>
  <dcterms:created xsi:type="dcterms:W3CDTF">2010-10-29T04:27:06Z</dcterms:created>
  <dcterms:modified xsi:type="dcterms:W3CDTF">2011-12-02T08:29:23Z</dcterms:modified>
</cp:coreProperties>
</file>